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6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7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8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9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10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11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0" r:id="rId1"/>
    <p:sldMasterId id="2147483755" r:id="rId2"/>
    <p:sldMasterId id="2147483767" r:id="rId3"/>
    <p:sldMasterId id="2147483783" r:id="rId4"/>
    <p:sldMasterId id="2147483795" r:id="rId5"/>
    <p:sldMasterId id="2147483807" r:id="rId6"/>
    <p:sldMasterId id="2147483823" r:id="rId7"/>
    <p:sldMasterId id="2147483840" r:id="rId8"/>
    <p:sldMasterId id="2147483852" r:id="rId9"/>
    <p:sldMasterId id="2147483864" r:id="rId10"/>
    <p:sldMasterId id="2147483876" r:id="rId11"/>
    <p:sldMasterId id="2147483888" r:id="rId12"/>
  </p:sldMasterIdLst>
  <p:notesMasterIdLst>
    <p:notesMasterId r:id="rId41"/>
  </p:notesMasterIdLst>
  <p:handoutMasterIdLst>
    <p:handoutMasterId r:id="rId42"/>
  </p:handoutMasterIdLst>
  <p:sldIdLst>
    <p:sldId id="616" r:id="rId13"/>
    <p:sldId id="617" r:id="rId14"/>
    <p:sldId id="648" r:id="rId15"/>
    <p:sldId id="502" r:id="rId16"/>
    <p:sldId id="503" r:id="rId17"/>
    <p:sldId id="621" r:id="rId18"/>
    <p:sldId id="622" r:id="rId19"/>
    <p:sldId id="504" r:id="rId20"/>
    <p:sldId id="505" r:id="rId21"/>
    <p:sldId id="624" r:id="rId22"/>
    <p:sldId id="625" r:id="rId23"/>
    <p:sldId id="506" r:id="rId24"/>
    <p:sldId id="507" r:id="rId25"/>
    <p:sldId id="508" r:id="rId26"/>
    <p:sldId id="626" r:id="rId27"/>
    <p:sldId id="643" r:id="rId28"/>
    <p:sldId id="641" r:id="rId29"/>
    <p:sldId id="642" r:id="rId30"/>
    <p:sldId id="647" r:id="rId31"/>
    <p:sldId id="627" r:id="rId32"/>
    <p:sldId id="644" r:id="rId33"/>
    <p:sldId id="512" r:id="rId34"/>
    <p:sldId id="513" r:id="rId35"/>
    <p:sldId id="645" r:id="rId36"/>
    <p:sldId id="646" r:id="rId37"/>
    <p:sldId id="514" r:id="rId38"/>
    <p:sldId id="515" r:id="rId39"/>
    <p:sldId id="649" r:id="rId40"/>
  </p:sldIdLst>
  <p:sldSz cx="9144000" cy="5143500" type="screen16x9"/>
  <p:notesSz cx="9144000" cy="6858000"/>
  <p:embeddedFontLst>
    <p:embeddedFont>
      <p:font typeface="SimSun" panose="02010600030101010101" pitchFamily="2" charset="-122"/>
      <p:regular r:id="rId43"/>
    </p:embeddedFont>
    <p:embeddedFont>
      <p:font typeface="Arial Rounded MT Bold" panose="020F0704030504030204" pitchFamily="34" charset="0"/>
      <p:regular r:id="rId44"/>
    </p:embeddedFont>
    <p:embeddedFont>
      <p:font typeface="Cambria Math" panose="02040503050406030204" pitchFamily="18" charset="0"/>
      <p:regular r:id="rId45"/>
    </p:embeddedFont>
    <p:embeddedFont>
      <p:font typeface="Bookman Old Style" panose="02050604050505020204" pitchFamily="18" charset="0"/>
      <p:regular r:id="rId46"/>
      <p:bold r:id="rId47"/>
      <p:italic r:id="rId48"/>
      <p:boldItalic r:id="rId49"/>
    </p:embeddedFont>
    <p:embeddedFont>
      <p:font typeface="Agency FB" panose="020B0503020202020204" pitchFamily="34" charset="0"/>
      <p:regular r:id="rId50"/>
      <p:bold r:id="rId51"/>
    </p:embeddedFont>
    <p:embeddedFont>
      <p:font typeface="Garamond" panose="02020404030301010803" pitchFamily="18" charset="0"/>
      <p:regular r:id="rId52"/>
      <p:bold r:id="rId53"/>
      <p:italic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</p:embeddedFontLst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 Rounded MT Bold" pitchFamily="34" charset="0"/>
        <a:ea typeface="+mn-ea"/>
        <a:cs typeface="+mn-cs"/>
      </a:defRPr>
    </a:lvl1pPr>
    <a:lvl2pPr marL="388938" indent="68263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 Rounded MT Bold" pitchFamily="34" charset="0"/>
        <a:ea typeface="+mn-ea"/>
        <a:cs typeface="+mn-cs"/>
      </a:defRPr>
    </a:lvl2pPr>
    <a:lvl3pPr marL="777875" indent="136525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 Rounded MT Bold" pitchFamily="34" charset="0"/>
        <a:ea typeface="+mn-ea"/>
        <a:cs typeface="+mn-cs"/>
      </a:defRPr>
    </a:lvl3pPr>
    <a:lvl4pPr marL="1168400" indent="2032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 Rounded MT Bold" pitchFamily="34" charset="0"/>
        <a:ea typeface="+mn-ea"/>
        <a:cs typeface="+mn-cs"/>
      </a:defRPr>
    </a:lvl4pPr>
    <a:lvl5pPr marL="1557338" indent="271463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 Rounded MT Bold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 Rounded MT Bold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 Rounded MT Bold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 Rounded MT Bold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 Rounded MT Bold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21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FF"/>
    <a:srgbClr val="CC00FF"/>
    <a:srgbClr val="0000FF"/>
    <a:srgbClr val="FF0000"/>
    <a:srgbClr val="6EF8EB"/>
    <a:srgbClr val="800000"/>
    <a:srgbClr val="FFBDD3"/>
    <a:srgbClr val="FF97FA"/>
    <a:srgbClr val="FF97FF"/>
    <a:srgbClr val="66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2871" autoAdjust="0"/>
    <p:restoredTop sz="97680" autoAdjust="0"/>
  </p:normalViewPr>
  <p:slideViewPr>
    <p:cSldViewPr snapToGrid="0">
      <p:cViewPr varScale="1">
        <p:scale>
          <a:sx n="145" d="100"/>
          <a:sy n="145" d="100"/>
        </p:scale>
        <p:origin x="246" y="120"/>
      </p:cViewPr>
      <p:guideLst>
        <p:guide orient="horz" pos="1721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-498" y="-102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2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61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Master" Target="slideMasters/slideMaster8.xml"/><Relationship Id="rId51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font" Target="fonts/font4.fntdata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latin typeface="Garamond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9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Garamond" pitchFamily="18" charset="0"/>
              </a:defRPr>
            </a:lvl1pPr>
          </a:lstStyle>
          <a:p>
            <a:pPr>
              <a:defRPr/>
            </a:pPr>
            <a:fld id="{14140E69-E13F-4B49-ACD6-C39FB3EFFBC9}" type="datetimeFigureOut">
              <a:rPr lang="en-US"/>
              <a:pPr>
                <a:defRPr/>
              </a:pPr>
              <a:t>4/23/2022</a:t>
            </a:fld>
            <a:endParaRPr lang="en-US" dirty="0"/>
          </a:p>
        </p:txBody>
      </p:sp>
      <p:sp>
        <p:nvSpPr>
          <p:cNvPr id="209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latin typeface="Garamond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9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Garamond" pitchFamily="18" charset="0"/>
              </a:defRPr>
            </a:lvl1pPr>
          </a:lstStyle>
          <a:p>
            <a:pPr>
              <a:defRPr/>
            </a:pPr>
            <a:fld id="{C02ACBF0-3765-420A-832A-D76A84BC787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154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86000" y="514350"/>
            <a:ext cx="4572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521F7708-8DAD-4183-8816-3DA30894E4C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6823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1pPr>
    <a:lvl2pPr marL="388938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2pPr>
    <a:lvl3pPr marL="777875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3pPr>
    <a:lvl4pPr marL="11684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4pPr>
    <a:lvl5pPr marL="1557338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5pPr>
    <a:lvl6pPr marL="1948129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 smtClean="0"/>
              <a:t>School</a:t>
            </a:r>
          </a:p>
        </p:txBody>
      </p:sp>
      <p:sp>
        <p:nvSpPr>
          <p:cNvPr id="45060" name="Slide Number Placeholder 3"/>
          <p:cNvSpPr txBox="1">
            <a:spLocks noGrp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1" hangingPunct="1">
              <a:defRPr/>
            </a:pPr>
            <a:fld id="{EE90A20B-6BE0-4C85-B5DD-F0CB28A1B467}" type="slidenum">
              <a:rPr lang="en-US" sz="1200" b="0">
                <a:solidFill>
                  <a:prstClr val="black"/>
                </a:solidFill>
                <a:latin typeface="Calibri"/>
              </a:rPr>
              <a:pPr algn="r" eaLnBrk="1" hangingPunct="1">
                <a:defRPr/>
              </a:pPr>
              <a:t>2</a:t>
            </a:fld>
            <a:endParaRPr lang="en-US" sz="1200" b="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6483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 smtClean="0"/>
              <a:t>School</a:t>
            </a:r>
          </a:p>
        </p:txBody>
      </p:sp>
      <p:sp>
        <p:nvSpPr>
          <p:cNvPr id="45060" name="Slide Number Placeholder 3"/>
          <p:cNvSpPr txBox="1">
            <a:spLocks noGrp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1" hangingPunct="1">
              <a:defRPr/>
            </a:pPr>
            <a:fld id="{EE90A20B-6BE0-4C85-B5DD-F0CB28A1B467}" type="slidenum">
              <a:rPr lang="en-US" sz="1200" b="0">
                <a:solidFill>
                  <a:prstClr val="black"/>
                </a:solidFill>
                <a:latin typeface="Calibri"/>
              </a:rPr>
              <a:pPr algn="r" eaLnBrk="1" hangingPunct="1">
                <a:defRPr/>
              </a:pPr>
              <a:t>7</a:t>
            </a:fld>
            <a:endParaRPr lang="en-US" sz="1200" b="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6483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 smtClean="0"/>
              <a:t>School</a:t>
            </a:r>
          </a:p>
        </p:txBody>
      </p:sp>
      <p:sp>
        <p:nvSpPr>
          <p:cNvPr id="45060" name="Slide Number Placeholder 3"/>
          <p:cNvSpPr txBox="1">
            <a:spLocks noGrp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1" hangingPunct="1">
              <a:defRPr/>
            </a:pPr>
            <a:fld id="{EE90A20B-6BE0-4C85-B5DD-F0CB28A1B467}" type="slidenum">
              <a:rPr lang="en-US" sz="1200" b="0">
                <a:solidFill>
                  <a:prstClr val="black"/>
                </a:solidFill>
                <a:latin typeface="Calibri"/>
              </a:rPr>
              <a:pPr algn="r" eaLnBrk="1" hangingPunct="1">
                <a:defRPr/>
              </a:pPr>
              <a:t>11</a:t>
            </a:fld>
            <a:endParaRPr lang="en-US" sz="1200" b="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6483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 smtClean="0"/>
              <a:t>School</a:t>
            </a:r>
          </a:p>
        </p:txBody>
      </p:sp>
      <p:sp>
        <p:nvSpPr>
          <p:cNvPr id="45060" name="Slide Number Placeholder 3"/>
          <p:cNvSpPr txBox="1">
            <a:spLocks noGrp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1" hangingPunct="1">
              <a:defRPr/>
            </a:pPr>
            <a:fld id="{EE90A20B-6BE0-4C85-B5DD-F0CB28A1B467}" type="slidenum">
              <a:rPr lang="en-US" sz="1200" b="0">
                <a:solidFill>
                  <a:prstClr val="black"/>
                </a:solidFill>
                <a:latin typeface="Calibri"/>
              </a:rPr>
              <a:pPr algn="r" eaLnBrk="1" hangingPunct="1">
                <a:defRPr/>
              </a:pPr>
              <a:t>16</a:t>
            </a:fld>
            <a:endParaRPr lang="en-US" sz="1200" b="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6483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F7708-8DAD-4183-8816-3DA30894E4CF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558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 smtClean="0"/>
              <a:t>School</a:t>
            </a:r>
          </a:p>
        </p:txBody>
      </p:sp>
      <p:sp>
        <p:nvSpPr>
          <p:cNvPr id="45060" name="Slide Number Placeholder 3"/>
          <p:cNvSpPr txBox="1">
            <a:spLocks noGrp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1" hangingPunct="1">
              <a:defRPr/>
            </a:pPr>
            <a:fld id="{EE90A20B-6BE0-4C85-B5DD-F0CB28A1B467}" type="slidenum">
              <a:rPr lang="en-US" sz="1200" b="0">
                <a:solidFill>
                  <a:prstClr val="black"/>
                </a:solidFill>
                <a:latin typeface="Calibri"/>
              </a:rPr>
              <a:pPr algn="r" eaLnBrk="1" hangingPunct="1">
                <a:defRPr/>
              </a:pPr>
              <a:t>21</a:t>
            </a:fld>
            <a:endParaRPr lang="en-US" sz="1200" b="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6483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 smtClean="0"/>
              <a:t>School</a:t>
            </a:r>
          </a:p>
        </p:txBody>
      </p:sp>
      <p:sp>
        <p:nvSpPr>
          <p:cNvPr id="45060" name="Slide Number Placeholder 3"/>
          <p:cNvSpPr txBox="1">
            <a:spLocks noGrp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1" hangingPunct="1">
              <a:defRPr/>
            </a:pPr>
            <a:fld id="{EE90A20B-6BE0-4C85-B5DD-F0CB28A1B467}" type="slidenum">
              <a:rPr lang="en-US" sz="1200" b="0">
                <a:solidFill>
                  <a:prstClr val="black"/>
                </a:solidFill>
                <a:latin typeface="Calibri"/>
              </a:rPr>
              <a:pPr algn="r" eaLnBrk="1" hangingPunct="1">
                <a:defRPr/>
              </a:pPr>
              <a:t>25</a:t>
            </a:fld>
            <a:endParaRPr lang="en-US" sz="1200" b="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6483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0463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/>
              <a:t>4/23/2022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27826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4192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00952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2910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8445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85040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18801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07850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97797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30465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89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/>
              <a:t>4/23/2022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39771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032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81568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40453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50398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98729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4027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13091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70486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25473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4694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/>
              <a:t>4/23/2022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28008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32621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82333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52339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39318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981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/>
              <a:t>4/23/2022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9395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/>
              <a:t>4/23/2022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0601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8290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5521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1275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9691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361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07583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4177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1816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9635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6521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1103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4040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6979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6542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9095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582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420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7155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3703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1303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9009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2447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6227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1655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2502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351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181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/>
              <a:t>4/23/2022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6313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659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46311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1178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6304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6712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8743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0472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99909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9457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733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/>
              <a:t>4/23/2022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1465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4706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71442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47806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44995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74257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2592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2621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82152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3865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839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/>
              <a:t>4/23/2022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04387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83019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26675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6604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69900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43373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35154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51114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97932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02221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870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/>
              <a:t>4/23/2022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00529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72678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92463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49869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53341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6482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26620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31891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46468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69432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924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/>
              <a:t>4/23/2022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50352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85883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07960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43982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73002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28816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79657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70420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12944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58335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591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/>
              <a:t>4/23/2022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80902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35624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3509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33188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57885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13880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6694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94309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03634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96380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339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20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itchFamily="34" charset="0"/>
        </a:defRPr>
      </a:lvl5pPr>
      <a:lvl6pPr marL="389626" algn="ctr" rtl="0" fontAlgn="base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itchFamily="34" charset="0"/>
        </a:defRPr>
      </a:lvl6pPr>
      <a:lvl7pPr marL="779252" algn="ctr" rtl="0" fontAlgn="base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itchFamily="34" charset="0"/>
        </a:defRPr>
      </a:lvl7pPr>
      <a:lvl8pPr marL="1168878" algn="ctr" rtl="0" fontAlgn="base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itchFamily="34" charset="0"/>
        </a:defRPr>
      </a:lvl8pPr>
      <a:lvl9pPr marL="1558503" algn="ctr" rtl="0" fontAlgn="base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itchFamily="34" charset="0"/>
        </a:defRPr>
      </a:lvl9pPr>
    </p:titleStyle>
    <p:bodyStyle>
      <a:lvl1pPr marL="292100" indent="-2921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</a:defRPr>
      </a:lvl1pPr>
      <a:lvl2pPr marL="631825" indent="-242888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>
          <a:solidFill>
            <a:schemeClr val="tx1"/>
          </a:solidFill>
          <a:latin typeface="+mn-lt"/>
        </a:defRPr>
      </a:lvl2pPr>
      <a:lvl3pPr marL="973138" indent="-1936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>
          <a:solidFill>
            <a:schemeClr val="tx1"/>
          </a:solidFill>
          <a:latin typeface="+mn-lt"/>
        </a:defRPr>
      </a:lvl3pPr>
      <a:lvl4pPr marL="1363663" indent="-1936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</a:defRPr>
      </a:lvl4pPr>
      <a:lvl5pPr marL="1752600" indent="-1936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700">
          <a:solidFill>
            <a:schemeClr val="tx1"/>
          </a:solidFill>
          <a:latin typeface="+mn-lt"/>
        </a:defRPr>
      </a:lvl5pPr>
      <a:lvl6pPr marL="2142942" indent="-194813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700">
          <a:solidFill>
            <a:schemeClr val="tx1"/>
          </a:solidFill>
          <a:latin typeface="+mn-lt"/>
        </a:defRPr>
      </a:lvl6pPr>
      <a:lvl7pPr marL="2532568" indent="-194813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700">
          <a:solidFill>
            <a:schemeClr val="tx1"/>
          </a:solidFill>
          <a:latin typeface="+mn-lt"/>
        </a:defRPr>
      </a:lvl7pPr>
      <a:lvl8pPr marL="2922194" indent="-194813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700">
          <a:solidFill>
            <a:schemeClr val="tx1"/>
          </a:solidFill>
          <a:latin typeface="+mn-lt"/>
        </a:defRPr>
      </a:lvl8pPr>
      <a:lvl9pPr marL="3311820" indent="-194813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7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3395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4682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485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0650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2105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036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7543802" y="261939"/>
            <a:ext cx="1077913" cy="4048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b="1" dirty="0">
                <a:solidFill>
                  <a:prstClr val="white"/>
                </a:solidFill>
              </a:rPr>
              <a:t>ROBOMATE LOGO</a:t>
            </a:r>
          </a:p>
        </p:txBody>
      </p:sp>
    </p:spTree>
    <p:extLst>
      <p:ext uri="{BB962C8B-B14F-4D97-AF65-F5344CB8AC3E}">
        <p14:creationId xmlns:p14="http://schemas.microsoft.com/office/powerpoint/2010/main" val="743672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9261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7873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238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1516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650559" y="2059781"/>
            <a:ext cx="3842882" cy="1028700"/>
            <a:chOff x="2222500" y="1435100"/>
            <a:chExt cx="3843078" cy="1028700"/>
          </a:xfrm>
        </p:grpSpPr>
        <p:sp>
          <p:nvSpPr>
            <p:cNvPr id="3" name="Rounded Rectangle 2"/>
            <p:cNvSpPr/>
            <p:nvPr/>
          </p:nvSpPr>
          <p:spPr>
            <a:xfrm>
              <a:off x="2222500" y="1435100"/>
              <a:ext cx="3784600" cy="1028700"/>
            </a:xfrm>
            <a:prstGeom prst="roundRect">
              <a:avLst/>
            </a:prstGeom>
            <a:solidFill>
              <a:srgbClr val="6EF8EB"/>
            </a:solidFill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222500" y="1619250"/>
              <a:ext cx="3843078" cy="646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3600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MODULE </a:t>
              </a:r>
              <a:r>
                <a:rPr lang="en-US" sz="3600" dirty="0">
                  <a:solidFill>
                    <a:prstClr val="black"/>
                  </a:solidFill>
                  <a:latin typeface="Bookman Old Style" panose="02050604050505020204" pitchFamily="18" charset="0"/>
                </a:rPr>
                <a:t>- </a:t>
              </a:r>
              <a:r>
                <a:rPr lang="en-US" sz="3600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24</a:t>
              </a:r>
              <a:endParaRPr lang="en-US" sz="36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231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650559" y="2059781"/>
            <a:ext cx="3842882" cy="1028700"/>
            <a:chOff x="2222500" y="1435100"/>
            <a:chExt cx="3843078" cy="1028700"/>
          </a:xfrm>
        </p:grpSpPr>
        <p:sp>
          <p:nvSpPr>
            <p:cNvPr id="3" name="Rounded Rectangle 2"/>
            <p:cNvSpPr/>
            <p:nvPr/>
          </p:nvSpPr>
          <p:spPr>
            <a:xfrm>
              <a:off x="2222500" y="1435100"/>
              <a:ext cx="3784600" cy="1028700"/>
            </a:xfrm>
            <a:prstGeom prst="roundRect">
              <a:avLst/>
            </a:prstGeom>
            <a:solidFill>
              <a:srgbClr val="6EF8EB"/>
            </a:solidFill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222500" y="1619250"/>
              <a:ext cx="3843078" cy="646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3600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MODULE </a:t>
              </a:r>
              <a:r>
                <a:rPr lang="en-US" sz="3600" dirty="0">
                  <a:solidFill>
                    <a:prstClr val="black"/>
                  </a:solidFill>
                  <a:latin typeface="Bookman Old Style" panose="02050604050505020204" pitchFamily="18" charset="0"/>
                </a:rPr>
                <a:t>- </a:t>
              </a:r>
              <a:r>
                <a:rPr lang="en-US" sz="3600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26</a:t>
              </a:r>
              <a:endParaRPr lang="en-US" sz="36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035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7"/>
          <p:cNvSpPr txBox="1">
            <a:spLocks/>
          </p:cNvSpPr>
          <p:nvPr/>
        </p:nvSpPr>
        <p:spPr bwMode="auto">
          <a:xfrm>
            <a:off x="695323" y="2514600"/>
            <a:ext cx="6905627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algn="l"/>
            <a:r>
              <a:rPr lang="en-US" altLang="en-US" sz="3200" dirty="0" smtClean="0">
                <a:solidFill>
                  <a:srgbClr val="034EA2"/>
                </a:solidFill>
                <a:latin typeface="Bookman Old Style" pitchFamily="18" charset="0"/>
              </a:rPr>
              <a:t>COORDINATE GEOMETRY</a:t>
            </a:r>
            <a:endParaRPr lang="en-US" altLang="en-US" sz="32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7" name="Title 7"/>
          <p:cNvSpPr txBox="1">
            <a:spLocks/>
          </p:cNvSpPr>
          <p:nvPr/>
        </p:nvSpPr>
        <p:spPr bwMode="auto">
          <a:xfrm>
            <a:off x="685800" y="3038408"/>
            <a:ext cx="6819900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 algn="l">
              <a:buFont typeface="Arial" pitchFamily="34" charset="0"/>
              <a:buChar char="•"/>
            </a:pP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Sum based on Finding Area of a triangle</a:t>
            </a:r>
          </a:p>
        </p:txBody>
      </p:sp>
    </p:spTree>
    <p:extLst>
      <p:ext uri="{BB962C8B-B14F-4D97-AF65-F5344CB8AC3E}">
        <p14:creationId xmlns:p14="http://schemas.microsoft.com/office/powerpoint/2010/main" val="424747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7687925" y="3052085"/>
            <a:ext cx="899359" cy="302281"/>
          </a:xfrm>
          <a:prstGeom prst="roundRect">
            <a:avLst/>
          </a:prstGeom>
          <a:solidFill>
            <a:srgbClr val="66FFFF"/>
          </a:solidFill>
          <a:ln w="1905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" name="Rounded Rectangle 2"/>
          <p:cNvSpPr/>
          <p:nvPr/>
        </p:nvSpPr>
        <p:spPr>
          <a:xfrm>
            <a:off x="5070917" y="3304178"/>
            <a:ext cx="935877" cy="302281"/>
          </a:xfrm>
          <a:prstGeom prst="roundRect">
            <a:avLst/>
          </a:prstGeom>
          <a:solidFill>
            <a:srgbClr val="66FFFF"/>
          </a:solidFill>
          <a:ln w="1905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519652" y="471238"/>
            <a:ext cx="8052336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0" hangingPunct="0">
              <a:tabLst>
                <a:tab pos="341313" algn="l"/>
                <a:tab pos="508000" algn="l"/>
                <a:tab pos="514350" algn="l"/>
              </a:tabLst>
              <a:defRPr/>
            </a:pP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Q. You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have studied in class IX, (Chapter 9, Example 3), </a:t>
            </a:r>
            <a:endParaRPr lang="en-US" sz="1600" b="1" kern="0" dirty="0" smtClean="0">
              <a:solidFill>
                <a:srgbClr val="0000FF"/>
              </a:solidFill>
              <a:latin typeface="Bookman Old Style" pitchFamily="18" charset="0"/>
            </a:endParaRPr>
          </a:p>
          <a:p>
            <a:pPr marL="282575" indent="-282575" algn="l" eaLnBrk="0" hangingPunct="0">
              <a:tabLst>
                <a:tab pos="341313" algn="l"/>
                <a:tab pos="508000" algn="l"/>
                <a:tab pos="514350" algn="l"/>
              </a:tabLst>
              <a:defRPr/>
            </a:pP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   that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a median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of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a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triangle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divides it into two triangles of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equal areas. </a:t>
            </a:r>
          </a:p>
          <a:p>
            <a:pPr marL="282575" indent="-282575" algn="l" eaLnBrk="0" hangingPunct="0">
              <a:tabLst>
                <a:tab pos="341313" algn="l"/>
                <a:tab pos="508000" algn="l"/>
                <a:tab pos="514350" algn="l"/>
              </a:tabLst>
              <a:defRPr/>
            </a:pPr>
            <a:r>
              <a:rPr lang="en-US" sz="1600" kern="0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r>
              <a:rPr lang="en-US" sz="1600" kern="0" dirty="0" smtClean="0">
                <a:solidFill>
                  <a:srgbClr val="0000FF"/>
                </a:solidFill>
                <a:latin typeface="Bookman Old Style" pitchFamily="18" charset="0"/>
              </a:rPr>
              <a:t>  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Verify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this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result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for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  <a:sym typeface="Symbol"/>
              </a:rPr>
              <a:t>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ABC whose vertices are A (4, –6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)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,B (3, –2) and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   </a:t>
            </a:r>
          </a:p>
          <a:p>
            <a:pPr marL="282575" indent="-282575" algn="l" eaLnBrk="0" hangingPunct="0">
              <a:tabLst>
                <a:tab pos="341313" algn="l"/>
                <a:tab pos="508000" algn="l"/>
                <a:tab pos="514350" algn="l"/>
              </a:tabLst>
              <a:defRPr/>
            </a:pPr>
            <a:r>
              <a:rPr lang="en-US" sz="1600" kern="0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r>
              <a:rPr lang="en-US" sz="1600" kern="0" dirty="0" smtClean="0">
                <a:solidFill>
                  <a:srgbClr val="0000FF"/>
                </a:solidFill>
                <a:latin typeface="Bookman Old Style" pitchFamily="18" charset="0"/>
              </a:rPr>
              <a:t>  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C (5, 2). </a:t>
            </a:r>
            <a:endParaRPr lang="en-US" sz="1600" b="1" kern="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9652" y="1497502"/>
            <a:ext cx="6591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Sol. 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24119" y="1497502"/>
            <a:ext cx="34912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D is the mid-point of BC.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27923" y="1806357"/>
            <a:ext cx="362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6146" y="1806357"/>
            <a:ext cx="2464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By Midpoint formula,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5320" y="2223646"/>
            <a:ext cx="2514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 Coordinates of D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88039" y="2223646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2" name="Double Bracket 11"/>
          <p:cNvSpPr/>
          <p:nvPr/>
        </p:nvSpPr>
        <p:spPr>
          <a:xfrm>
            <a:off x="3065301" y="2197952"/>
            <a:ext cx="1957929" cy="487443"/>
          </a:xfrm>
          <a:prstGeom prst="bracketPair">
            <a:avLst>
              <a:gd name="adj" fmla="val 20936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/>
          <p:cNvSpPr/>
          <p:nvPr/>
        </p:nvSpPr>
        <p:spPr>
          <a:xfrm>
            <a:off x="3103566" y="2130702"/>
            <a:ext cx="4254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3194082" y="2470966"/>
            <a:ext cx="64100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373174" y="2130702"/>
            <a:ext cx="2502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577350" y="2133877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5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355252" y="2416274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34009" y="2265247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,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4153405" y="2473049"/>
            <a:ext cx="7756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108037" y="2129745"/>
            <a:ext cx="4600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–2</a:t>
            </a:r>
            <a:endParaRPr lang="en-IN" sz="1600" b="1" i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419921" y="2129745"/>
            <a:ext cx="2502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613387" y="2129745"/>
            <a:ext cx="3385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371233" y="2431192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562664" y="2901816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D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788039" y="2901816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339422" y="2897073"/>
            <a:ext cx="4914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, 0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7" name="Double Bracket 26"/>
          <p:cNvSpPr/>
          <p:nvPr/>
        </p:nvSpPr>
        <p:spPr>
          <a:xfrm>
            <a:off x="3103514" y="2868398"/>
            <a:ext cx="675547" cy="487443"/>
          </a:xfrm>
          <a:prstGeom prst="bracketPair">
            <a:avLst>
              <a:gd name="adj" fmla="val 1694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" name="Rectangle 27"/>
          <p:cNvSpPr/>
          <p:nvPr/>
        </p:nvSpPr>
        <p:spPr>
          <a:xfrm>
            <a:off x="3059195" y="2819266"/>
            <a:ext cx="4418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8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3167328" y="3109127"/>
            <a:ext cx="22561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143275" y="3056616"/>
            <a:ext cx="2737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562664" y="3465256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D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788039" y="3465256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029112" y="3465256"/>
            <a:ext cx="11263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(4,0)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005268" y="1375910"/>
            <a:ext cx="3832860" cy="2239581"/>
            <a:chOff x="5311140" y="1729903"/>
            <a:chExt cx="3832860" cy="2239581"/>
          </a:xfrm>
        </p:grpSpPr>
        <p:sp>
          <p:nvSpPr>
            <p:cNvPr id="35" name="Isosceles Triangle 34"/>
            <p:cNvSpPr/>
            <p:nvPr/>
          </p:nvSpPr>
          <p:spPr>
            <a:xfrm>
              <a:off x="5752846" y="2025058"/>
              <a:ext cx="2212848" cy="1565415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585751" y="1729903"/>
              <a:ext cx="1275168" cy="5027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A </a:t>
              </a: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  <a:sym typeface="Symbol"/>
                </a:rPr>
                <a:t>(4, </a:t>
              </a: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–</a:t>
              </a: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  <a:sym typeface="Symbol"/>
                </a:rPr>
                <a:t>6)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  <a:p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311140" y="3630930"/>
              <a:ext cx="110043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B(3</a:t>
              </a:r>
              <a:r>
                <a:rPr lang="en-US" sz="16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, </a:t>
              </a: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–</a:t>
              </a: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  <a:sym typeface="Symbol"/>
                </a:rPr>
                <a:t>2)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965694" y="3406356"/>
              <a:ext cx="1178306" cy="5027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C </a:t>
              </a: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  <a:sym typeface="Symbol"/>
                </a:rPr>
                <a:t>(</a:t>
              </a: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5</a:t>
              </a: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  <a:sym typeface="Symbol"/>
                </a:rPr>
                <a:t>, </a:t>
              </a: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2</a:t>
              </a: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  <a:sym typeface="Symbol"/>
                </a:rPr>
                <a:t>)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  <a:p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6343650" y="3509230"/>
              <a:ext cx="57150" cy="155448"/>
              <a:chOff x="6343650" y="3509230"/>
              <a:chExt cx="57150" cy="155448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>
                <a:off x="6343650" y="3509230"/>
                <a:ext cx="0" cy="15544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6400800" y="3509230"/>
                <a:ext cx="0" cy="15544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/>
            <p:cNvGrpSpPr/>
            <p:nvPr/>
          </p:nvGrpSpPr>
          <p:grpSpPr>
            <a:xfrm>
              <a:off x="7335520" y="3509230"/>
              <a:ext cx="57150" cy="155448"/>
              <a:chOff x="6343650" y="3525821"/>
              <a:chExt cx="57150" cy="155448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>
                <a:off x="6343650" y="3525821"/>
                <a:ext cx="0" cy="15544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6400800" y="3525821"/>
                <a:ext cx="0" cy="15544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>
              <a:stCxn id="35" idx="0"/>
              <a:endCxn id="35" idx="3"/>
            </p:cNvCxnSpPr>
            <p:nvPr/>
          </p:nvCxnSpPr>
          <p:spPr>
            <a:xfrm>
              <a:off x="6859270" y="2025058"/>
              <a:ext cx="0" cy="1565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6582124" y="3609523"/>
              <a:ext cx="55021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D 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860833" y="797545"/>
            <a:ext cx="3163809" cy="845877"/>
            <a:chOff x="5445968" y="2555273"/>
            <a:chExt cx="3163809" cy="845877"/>
          </a:xfrm>
        </p:grpSpPr>
        <p:sp>
          <p:nvSpPr>
            <p:cNvPr id="48" name="Rounded Rectangle 47"/>
            <p:cNvSpPr/>
            <p:nvPr/>
          </p:nvSpPr>
          <p:spPr bwMode="auto">
            <a:xfrm rot="10800000" flipH="1" flipV="1">
              <a:off x="5445968" y="2555273"/>
              <a:ext cx="3163809" cy="836821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16577" y="2570153"/>
              <a:ext cx="305089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prstClr val="white"/>
                  </a:solidFill>
                  <a:latin typeface="Bookman Old Style" panose="02050604050505020204" pitchFamily="18" charset="0"/>
                  <a:sym typeface="Symbol"/>
                </a:rPr>
                <a:t>Which formula is used to find co-ordinates of midpoint of a segment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50" name="Rectangular Callout 49"/>
          <p:cNvSpPr/>
          <p:nvPr/>
        </p:nvSpPr>
        <p:spPr>
          <a:xfrm>
            <a:off x="3871660" y="2862318"/>
            <a:ext cx="1672817" cy="418447"/>
          </a:xfrm>
          <a:prstGeom prst="wedgeRectCallout">
            <a:avLst>
              <a:gd name="adj1" fmla="val 50559"/>
              <a:gd name="adj2" fmla="val 76429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1" name="Rectangle 50"/>
          <p:cNvSpPr/>
          <p:nvPr/>
        </p:nvSpPr>
        <p:spPr>
          <a:xfrm>
            <a:off x="3938781" y="2941456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2" name="Rectangle 51"/>
          <p:cNvSpPr/>
          <p:nvPr/>
        </p:nvSpPr>
        <p:spPr>
          <a:xfrm>
            <a:off x="4731804" y="2937996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3" name="Rectangle 52"/>
          <p:cNvSpPr/>
          <p:nvPr/>
        </p:nvSpPr>
        <p:spPr>
          <a:xfrm>
            <a:off x="3849949" y="2882678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3,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670664" y="2882678"/>
            <a:ext cx="901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–2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5" name="Rectangular Callout 54"/>
          <p:cNvSpPr/>
          <p:nvPr/>
        </p:nvSpPr>
        <p:spPr>
          <a:xfrm>
            <a:off x="6692716" y="2585163"/>
            <a:ext cx="1672817" cy="418447"/>
          </a:xfrm>
          <a:prstGeom prst="wedgeRectCallout">
            <a:avLst>
              <a:gd name="adj1" fmla="val 50559"/>
              <a:gd name="adj2" fmla="val 76429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6" name="Rectangle 55"/>
          <p:cNvSpPr/>
          <p:nvPr/>
        </p:nvSpPr>
        <p:spPr>
          <a:xfrm>
            <a:off x="6759837" y="2664301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7" name="Rectangle 56"/>
          <p:cNvSpPr/>
          <p:nvPr/>
        </p:nvSpPr>
        <p:spPr>
          <a:xfrm>
            <a:off x="7552860" y="2660841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8" name="Rectangle 57"/>
          <p:cNvSpPr/>
          <p:nvPr/>
        </p:nvSpPr>
        <p:spPr>
          <a:xfrm>
            <a:off x="6671005" y="2605523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5,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491720" y="2605523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2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1390806" y="695395"/>
            <a:ext cx="2705266" cy="656993"/>
            <a:chOff x="5675239" y="2596547"/>
            <a:chExt cx="2705266" cy="656993"/>
          </a:xfrm>
        </p:grpSpPr>
        <p:sp>
          <p:nvSpPr>
            <p:cNvPr id="61" name="Rounded Rectangle 60"/>
            <p:cNvSpPr/>
            <p:nvPr/>
          </p:nvSpPr>
          <p:spPr bwMode="auto">
            <a:xfrm rot="10800000" flipH="1" flipV="1">
              <a:off x="5675239" y="2596547"/>
              <a:ext cx="2705266" cy="656993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724407" y="2624207"/>
              <a:ext cx="26029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) 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1289150" y="675170"/>
            <a:ext cx="2732319" cy="670199"/>
            <a:chOff x="5661713" y="2594707"/>
            <a:chExt cx="2732319" cy="670199"/>
          </a:xfrm>
        </p:grpSpPr>
        <p:sp>
          <p:nvSpPr>
            <p:cNvPr id="64" name="Rounded Rectangle 63"/>
            <p:cNvSpPr/>
            <p:nvPr/>
          </p:nvSpPr>
          <p:spPr bwMode="auto">
            <a:xfrm rot="10800000" flipH="1" flipV="1">
              <a:off x="5661713" y="2594707"/>
              <a:ext cx="2732319" cy="67019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725157" y="2624207"/>
              <a:ext cx="26014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C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) 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105968" y="796287"/>
            <a:ext cx="2673538" cy="1098166"/>
            <a:chOff x="6072991" y="3797238"/>
            <a:chExt cx="2673538" cy="1098166"/>
          </a:xfrm>
        </p:grpSpPr>
        <p:grpSp>
          <p:nvGrpSpPr>
            <p:cNvPr id="67" name="Group 66"/>
            <p:cNvGrpSpPr/>
            <p:nvPr/>
          </p:nvGrpSpPr>
          <p:grpSpPr>
            <a:xfrm>
              <a:off x="6072991" y="3797238"/>
              <a:ext cx="2673538" cy="1098166"/>
              <a:chOff x="6072991" y="3797238"/>
              <a:chExt cx="2673538" cy="1098166"/>
            </a:xfrm>
          </p:grpSpPr>
          <p:sp>
            <p:nvSpPr>
              <p:cNvPr id="69" name="Rounded Rectangle 68"/>
              <p:cNvSpPr/>
              <p:nvPr/>
            </p:nvSpPr>
            <p:spPr bwMode="auto">
              <a:xfrm rot="10800000" flipH="1" flipV="1">
                <a:off x="6113844" y="3797238"/>
                <a:ext cx="2487815" cy="1098166"/>
              </a:xfrm>
              <a:prstGeom prst="roundRect">
                <a:avLst/>
              </a:prstGeom>
              <a:solidFill>
                <a:srgbClr val="800000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  <a:extLst/>
            </p:spPr>
            <p:txBody>
              <a:bodyPr vert="horz" wrap="square" lIns="91347" tIns="45669" rIns="91347" bIns="45669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3464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600" kern="0" dirty="0">
                  <a:solidFill>
                    <a:prstClr val="white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6072991" y="3825320"/>
                <a:ext cx="26735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sym typeface="Symbol"/>
                  </a:rPr>
                  <a:t>Mid-Point Formula</a:t>
                </a:r>
                <a:endParaRPr lang="en-US" sz="1600" b="1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grpSp>
            <p:nvGrpSpPr>
              <p:cNvPr id="71" name="Group 70"/>
              <p:cNvGrpSpPr/>
              <p:nvPr/>
            </p:nvGrpSpPr>
            <p:grpSpPr>
              <a:xfrm>
                <a:off x="6297081" y="4213585"/>
                <a:ext cx="2012919" cy="649358"/>
                <a:chOff x="4880340" y="5344209"/>
                <a:chExt cx="2012919" cy="649358"/>
              </a:xfrm>
            </p:grpSpPr>
            <p:grpSp>
              <p:nvGrpSpPr>
                <p:cNvPr id="72" name="Group 71"/>
                <p:cNvGrpSpPr/>
                <p:nvPr/>
              </p:nvGrpSpPr>
              <p:grpSpPr>
                <a:xfrm>
                  <a:off x="4880340" y="5344209"/>
                  <a:ext cx="1142785" cy="646282"/>
                  <a:chOff x="5952392" y="5314950"/>
                  <a:chExt cx="1142785" cy="646282"/>
                </a:xfrm>
              </p:grpSpPr>
              <p:grpSp>
                <p:nvGrpSpPr>
                  <p:cNvPr id="80" name="Group 79"/>
                  <p:cNvGrpSpPr/>
                  <p:nvPr/>
                </p:nvGrpSpPr>
                <p:grpSpPr>
                  <a:xfrm>
                    <a:off x="6008570" y="5314950"/>
                    <a:ext cx="1086607" cy="474784"/>
                    <a:chOff x="5104573" y="1413460"/>
                    <a:chExt cx="1086607" cy="474784"/>
                  </a:xfrm>
                </p:grpSpPr>
                <p:sp>
                  <p:nvSpPr>
                    <p:cNvPr id="83" name="TextBox 82"/>
                    <p:cNvSpPr txBox="1"/>
                    <p:nvPr/>
                  </p:nvSpPr>
                  <p:spPr>
                    <a:xfrm>
                      <a:off x="5935982" y="1549690"/>
                      <a:ext cx="255198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IN" sz="1600" b="1" smtClean="0">
                          <a:solidFill>
                            <a:srgbClr val="FFFF00"/>
                          </a:solidFill>
                          <a:latin typeface="Bookman Old Style" pitchFamily="18" charset="0"/>
                        </a:rPr>
                        <a:t>,</a:t>
                      </a:r>
                      <a:endParaRPr lang="en-IN" sz="1600" b="1" dirty="0">
                        <a:solidFill>
                          <a:srgbClr val="FFFF00"/>
                        </a:solidFill>
                        <a:latin typeface="Bookman Old Style" pitchFamily="18" charset="0"/>
                      </a:endParaRPr>
                    </a:p>
                  </p:txBody>
                </p:sp>
                <p:sp>
                  <p:nvSpPr>
                    <p:cNvPr id="84" name="TextBox 83"/>
                    <p:cNvSpPr txBox="1"/>
                    <p:nvPr/>
                  </p:nvSpPr>
                  <p:spPr>
                    <a:xfrm>
                      <a:off x="5352260" y="1431044"/>
                      <a:ext cx="308098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IN" sz="1600" b="1" dirty="0">
                          <a:solidFill>
                            <a:srgbClr val="FFFF00"/>
                          </a:solidFill>
                          <a:latin typeface="Bookman Old Style" pitchFamily="18" charset="0"/>
                        </a:rPr>
                        <a:t>+</a:t>
                      </a:r>
                    </a:p>
                  </p:txBody>
                </p:sp>
                <p:sp>
                  <p:nvSpPr>
                    <p:cNvPr id="85" name="Rectangle 84"/>
                    <p:cNvSpPr/>
                    <p:nvPr/>
                  </p:nvSpPr>
                  <p:spPr>
                    <a:xfrm>
                      <a:off x="5104573" y="1413460"/>
                      <a:ext cx="432299" cy="338554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sz="1600" b="1" i="1" dirty="0" smtClean="0">
                          <a:solidFill>
                            <a:srgbClr val="FFFF00"/>
                          </a:solidFill>
                          <a:latin typeface="Bookman Old Style" panose="02050604050505020204" pitchFamily="18" charset="0"/>
                          <a:ea typeface="Calibri" pitchFamily="34" charset="0"/>
                          <a:cs typeface="Calibri" pitchFamily="34" charset="0"/>
                        </a:rPr>
                        <a:t>x</a:t>
                      </a:r>
                      <a:r>
                        <a:rPr lang="en-US" sz="1600" b="1" baseline="-25000" dirty="0" smtClean="0">
                          <a:solidFill>
                            <a:srgbClr val="FFFF00"/>
                          </a:solidFill>
                          <a:latin typeface="Bookman Old Style" pitchFamily="18" charset="0"/>
                          <a:ea typeface="Calibri" pitchFamily="34" charset="0"/>
                          <a:cs typeface="Calibri" pitchFamily="34" charset="0"/>
                        </a:rPr>
                        <a:t>1</a:t>
                      </a:r>
                      <a:endParaRPr lang="en-IN" sz="1600" b="1" dirty="0">
                        <a:solidFill>
                          <a:srgbClr val="FFFF00"/>
                        </a:solidFill>
                        <a:latin typeface="Bookman Old Style" panose="02050604050505020204" pitchFamily="18" charset="0"/>
                      </a:endParaRPr>
                    </a:p>
                  </p:txBody>
                </p:sp>
                <p:sp>
                  <p:nvSpPr>
                    <p:cNvPr id="86" name="Rectangle 85"/>
                    <p:cNvSpPr/>
                    <p:nvPr/>
                  </p:nvSpPr>
                  <p:spPr>
                    <a:xfrm>
                      <a:off x="5539828" y="1413460"/>
                      <a:ext cx="401072" cy="33855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1600" b="1" i="1" dirty="0" smtClean="0">
                          <a:solidFill>
                            <a:srgbClr val="FFFF00"/>
                          </a:solidFill>
                          <a:latin typeface="Bookman Old Style" panose="02050604050505020204" pitchFamily="18" charset="0"/>
                          <a:ea typeface="Calibri" pitchFamily="34" charset="0"/>
                          <a:cs typeface="Calibri" pitchFamily="34" charset="0"/>
                        </a:rPr>
                        <a:t>x</a:t>
                      </a:r>
                      <a:r>
                        <a:rPr lang="en-US" sz="1600" b="1" baseline="-25000" dirty="0" smtClean="0">
                          <a:solidFill>
                            <a:srgbClr val="FFFF00"/>
                          </a:solidFill>
                          <a:latin typeface="Bookman Old Style" pitchFamily="18" charset="0"/>
                          <a:ea typeface="Calibri" pitchFamily="34" charset="0"/>
                          <a:cs typeface="Calibri" pitchFamily="34" charset="0"/>
                        </a:rPr>
                        <a:t>2</a:t>
                      </a:r>
                      <a:endParaRPr lang="en-IN" sz="1600" b="1" dirty="0">
                        <a:solidFill>
                          <a:srgbClr val="FFFF00"/>
                        </a:solidFill>
                        <a:latin typeface="Bookman Old Style" panose="02050604050505020204" pitchFamily="18" charset="0"/>
                      </a:endParaRPr>
                    </a:p>
                  </p:txBody>
                </p:sp>
              </p:grpSp>
              <p:cxnSp>
                <p:nvCxnSpPr>
                  <p:cNvPr id="81" name="Straight Connector 80"/>
                  <p:cNvCxnSpPr/>
                  <p:nvPr/>
                </p:nvCxnSpPr>
                <p:spPr>
                  <a:xfrm>
                    <a:off x="5952392" y="5663710"/>
                    <a:ext cx="914400" cy="0"/>
                  </a:xfrm>
                  <a:prstGeom prst="line">
                    <a:avLst/>
                  </a:prstGeom>
                  <a:ln w="28575">
                    <a:solidFill>
                      <a:srgbClr val="FFFF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2" name="Rectangle 4"/>
                  <p:cNvSpPr>
                    <a:spLocks noChangeArrowheads="1"/>
                  </p:cNvSpPr>
                  <p:nvPr/>
                </p:nvSpPr>
                <p:spPr bwMode="auto">
                  <a:xfrm>
                    <a:off x="6248400" y="5622678"/>
                    <a:ext cx="385454" cy="33855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 eaLnBrk="0" hangingPunct="0">
                      <a:tabLst>
                        <a:tab pos="800100" algn="l"/>
                        <a:tab pos="3943350" algn="r"/>
                        <a:tab pos="4171950" algn="l"/>
                        <a:tab pos="4514850" algn="l"/>
                        <a:tab pos="5314950" algn="l"/>
                      </a:tabLst>
                    </a:pPr>
                    <a:r>
                      <a:rPr lang="en-US" sz="1600" b="1" dirty="0" smtClean="0">
                        <a:solidFill>
                          <a:srgbClr val="FFFF00"/>
                        </a:solidFill>
                        <a:latin typeface="Bookman Old Style" pitchFamily="18" charset="0"/>
                      </a:rPr>
                      <a:t>2</a:t>
                    </a:r>
                    <a:endParaRPr lang="en-US" sz="1600" b="1" dirty="0">
                      <a:solidFill>
                        <a:srgbClr val="FFFF00"/>
                      </a:solidFill>
                      <a:latin typeface="Bookman Old Style" pitchFamily="18" charset="0"/>
                      <a:sym typeface="Symbol" pitchFamily="18" charset="2"/>
                    </a:endParaRPr>
                  </a:p>
                </p:txBody>
              </p:sp>
            </p:grpSp>
            <p:grpSp>
              <p:nvGrpSpPr>
                <p:cNvPr id="73" name="Group 72"/>
                <p:cNvGrpSpPr/>
                <p:nvPr/>
              </p:nvGrpSpPr>
              <p:grpSpPr>
                <a:xfrm>
                  <a:off x="5962210" y="5356077"/>
                  <a:ext cx="931049" cy="637490"/>
                  <a:chOff x="7112976" y="5314950"/>
                  <a:chExt cx="931049" cy="637490"/>
                </a:xfrm>
              </p:grpSpPr>
              <p:grpSp>
                <p:nvGrpSpPr>
                  <p:cNvPr id="74" name="Group 73"/>
                  <p:cNvGrpSpPr/>
                  <p:nvPr/>
                </p:nvGrpSpPr>
                <p:grpSpPr>
                  <a:xfrm>
                    <a:off x="7197199" y="5314950"/>
                    <a:ext cx="846826" cy="373722"/>
                    <a:chOff x="6293202" y="1413460"/>
                    <a:chExt cx="846826" cy="373722"/>
                  </a:xfrm>
                </p:grpSpPr>
                <p:sp>
                  <p:nvSpPr>
                    <p:cNvPr id="77" name="TextBox 76"/>
                    <p:cNvSpPr txBox="1"/>
                    <p:nvPr/>
                  </p:nvSpPr>
                  <p:spPr>
                    <a:xfrm>
                      <a:off x="6557377" y="1448628"/>
                      <a:ext cx="308098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IN" sz="1600" b="1" dirty="0">
                          <a:solidFill>
                            <a:srgbClr val="FFFF00"/>
                          </a:solidFill>
                          <a:latin typeface="Bookman Old Style" pitchFamily="18" charset="0"/>
                        </a:rPr>
                        <a:t>+</a:t>
                      </a:r>
                    </a:p>
                  </p:txBody>
                </p:sp>
                <p:sp>
                  <p:nvSpPr>
                    <p:cNvPr id="78" name="Rectangle 77"/>
                    <p:cNvSpPr/>
                    <p:nvPr/>
                  </p:nvSpPr>
                  <p:spPr>
                    <a:xfrm>
                      <a:off x="6293202" y="1413460"/>
                      <a:ext cx="397866" cy="33855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1600" b="1" i="1" dirty="0" smtClean="0">
                          <a:solidFill>
                            <a:srgbClr val="FFFF00"/>
                          </a:solidFill>
                          <a:latin typeface="Bookman Old Style" panose="02050604050505020204" pitchFamily="18" charset="0"/>
                          <a:ea typeface="Calibri" pitchFamily="34" charset="0"/>
                          <a:cs typeface="Calibri" pitchFamily="34" charset="0"/>
                        </a:rPr>
                        <a:t>y</a:t>
                      </a:r>
                      <a:r>
                        <a:rPr lang="en-US" sz="1600" b="1" baseline="-25000" dirty="0" smtClean="0">
                          <a:solidFill>
                            <a:srgbClr val="FFFF00"/>
                          </a:solidFill>
                          <a:latin typeface="Bookman Old Style" pitchFamily="18" charset="0"/>
                          <a:ea typeface="Calibri" pitchFamily="34" charset="0"/>
                          <a:cs typeface="Calibri" pitchFamily="34" charset="0"/>
                        </a:rPr>
                        <a:t>1</a:t>
                      </a:r>
                      <a:endParaRPr lang="en-IN" sz="1600" b="1" dirty="0">
                        <a:solidFill>
                          <a:srgbClr val="FFFF00"/>
                        </a:solidFill>
                        <a:latin typeface="Bookman Old Style" panose="02050604050505020204" pitchFamily="18" charset="0"/>
                      </a:endParaRPr>
                    </a:p>
                  </p:txBody>
                </p:sp>
                <p:sp>
                  <p:nvSpPr>
                    <p:cNvPr id="79" name="Rectangle 78"/>
                    <p:cNvSpPr/>
                    <p:nvPr/>
                  </p:nvSpPr>
                  <p:spPr>
                    <a:xfrm>
                      <a:off x="6742162" y="1413460"/>
                      <a:ext cx="397866" cy="33855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1600" b="1" i="1" dirty="0" smtClean="0">
                          <a:solidFill>
                            <a:srgbClr val="FFFF00"/>
                          </a:solidFill>
                          <a:latin typeface="Bookman Old Style" panose="02050604050505020204" pitchFamily="18" charset="0"/>
                          <a:ea typeface="Calibri" pitchFamily="34" charset="0"/>
                          <a:cs typeface="Calibri" pitchFamily="34" charset="0"/>
                        </a:rPr>
                        <a:t>y</a:t>
                      </a:r>
                      <a:r>
                        <a:rPr lang="en-US" sz="1600" b="1" baseline="-25000" dirty="0" smtClean="0">
                          <a:solidFill>
                            <a:srgbClr val="FFFF00"/>
                          </a:solidFill>
                          <a:latin typeface="Bookman Old Style" pitchFamily="18" charset="0"/>
                          <a:ea typeface="Calibri" pitchFamily="34" charset="0"/>
                          <a:cs typeface="Calibri" pitchFamily="34" charset="0"/>
                        </a:rPr>
                        <a:t>2</a:t>
                      </a:r>
                      <a:endParaRPr lang="en-IN" sz="1600" b="1" dirty="0">
                        <a:solidFill>
                          <a:srgbClr val="FFFF00"/>
                        </a:solidFill>
                        <a:latin typeface="Bookman Old Style" panose="02050604050505020204" pitchFamily="18" charset="0"/>
                      </a:endParaRPr>
                    </a:p>
                  </p:txBody>
                </p:sp>
              </p:grpSp>
              <p:cxnSp>
                <p:nvCxnSpPr>
                  <p:cNvPr id="75" name="Straight Connector 74"/>
                  <p:cNvCxnSpPr/>
                  <p:nvPr/>
                </p:nvCxnSpPr>
                <p:spPr>
                  <a:xfrm>
                    <a:off x="7112976" y="5663710"/>
                    <a:ext cx="914400" cy="0"/>
                  </a:xfrm>
                  <a:prstGeom prst="line">
                    <a:avLst/>
                  </a:prstGeom>
                  <a:ln w="28575">
                    <a:solidFill>
                      <a:srgbClr val="FFFF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6" name="Rectangle 4"/>
                  <p:cNvSpPr>
                    <a:spLocks noChangeArrowheads="1"/>
                  </p:cNvSpPr>
                  <p:nvPr/>
                </p:nvSpPr>
                <p:spPr bwMode="auto">
                  <a:xfrm>
                    <a:off x="7408984" y="5613886"/>
                    <a:ext cx="385454" cy="33855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 eaLnBrk="0" hangingPunct="0">
                      <a:tabLst>
                        <a:tab pos="800100" algn="l"/>
                        <a:tab pos="3943350" algn="r"/>
                        <a:tab pos="4171950" algn="l"/>
                        <a:tab pos="4514850" algn="l"/>
                        <a:tab pos="5314950" algn="l"/>
                      </a:tabLst>
                    </a:pPr>
                    <a:r>
                      <a:rPr lang="en-US" sz="1600" b="1" dirty="0" smtClean="0">
                        <a:solidFill>
                          <a:srgbClr val="FFFF00"/>
                        </a:solidFill>
                        <a:latin typeface="Bookman Old Style" pitchFamily="18" charset="0"/>
                      </a:rPr>
                      <a:t>2</a:t>
                    </a:r>
                    <a:endParaRPr lang="en-US" sz="1600" b="1" dirty="0">
                      <a:solidFill>
                        <a:srgbClr val="FFFF00"/>
                      </a:solidFill>
                      <a:latin typeface="Bookman Old Style" pitchFamily="18" charset="0"/>
                      <a:sym typeface="Symbol" pitchFamily="18" charset="2"/>
                    </a:endParaRPr>
                  </a:p>
                </p:txBody>
              </p:sp>
            </p:grpSp>
          </p:grpSp>
        </p:grpSp>
        <p:sp>
          <p:nvSpPr>
            <p:cNvPr id="68" name="Double Bracket 67"/>
            <p:cNvSpPr/>
            <p:nvPr/>
          </p:nvSpPr>
          <p:spPr>
            <a:xfrm>
              <a:off x="6233357" y="4213585"/>
              <a:ext cx="2141559" cy="635976"/>
            </a:xfrm>
            <a:prstGeom prst="bracketPair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black"/>
                </a:solidFill>
              </a:endParaRPr>
            </a:p>
          </p:txBody>
        </p:sp>
      </p:grpSp>
      <p:sp>
        <p:nvSpPr>
          <p:cNvPr id="87" name="Rectangle 86"/>
          <p:cNvSpPr/>
          <p:nvPr/>
        </p:nvSpPr>
        <p:spPr>
          <a:xfrm>
            <a:off x="4453966" y="1289768"/>
            <a:ext cx="296838" cy="261420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8" name="Rectangle 87"/>
          <p:cNvSpPr/>
          <p:nvPr/>
        </p:nvSpPr>
        <p:spPr>
          <a:xfrm>
            <a:off x="4889277" y="1289768"/>
            <a:ext cx="296838" cy="261420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9" name="Rectangle 88"/>
          <p:cNvSpPr/>
          <p:nvPr/>
        </p:nvSpPr>
        <p:spPr>
          <a:xfrm>
            <a:off x="5546885" y="1311842"/>
            <a:ext cx="296838" cy="261420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0" name="Rectangle 89"/>
          <p:cNvSpPr/>
          <p:nvPr/>
        </p:nvSpPr>
        <p:spPr>
          <a:xfrm>
            <a:off x="5995625" y="1301636"/>
            <a:ext cx="296838" cy="261420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1" name="Rectangle 90"/>
          <p:cNvSpPr/>
          <p:nvPr/>
        </p:nvSpPr>
        <p:spPr>
          <a:xfrm>
            <a:off x="6549083" y="3247930"/>
            <a:ext cx="6760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(4,0)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9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5" grpId="0" uiExpand="1" build="p"/>
      <p:bldP spid="6" grpId="0"/>
      <p:bldP spid="7" grpId="0"/>
      <p:bldP spid="8" grpId="0"/>
      <p:bldP spid="9" grpId="0"/>
      <p:bldP spid="10" grpId="0"/>
      <p:bldP spid="11" grpId="0"/>
      <p:bldP spid="12" grpId="0" animBg="1"/>
      <p:bldP spid="13" grpId="0"/>
      <p:bldP spid="15" grpId="0"/>
      <p:bldP spid="16" grpId="0"/>
      <p:bldP spid="17" grpId="0"/>
      <p:bldP spid="18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 animBg="1"/>
      <p:bldP spid="28" grpId="0"/>
      <p:bldP spid="30" grpId="0"/>
      <p:bldP spid="31" grpId="0"/>
      <p:bldP spid="32" grpId="0"/>
      <p:bldP spid="33" grpId="0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/>
      <p:bldP spid="53" grpId="1"/>
      <p:bldP spid="54" grpId="0"/>
      <p:bldP spid="54" grpId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/>
      <p:bldP spid="58" grpId="1"/>
      <p:bldP spid="59" grpId="0"/>
      <p:bldP spid="59" grpId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9"/>
          <p:cNvSpPr>
            <a:spLocks noChangeArrowheads="1"/>
          </p:cNvSpPr>
          <p:nvPr/>
        </p:nvSpPr>
        <p:spPr bwMode="auto">
          <a:xfrm>
            <a:off x="519652" y="471238"/>
            <a:ext cx="8052336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0" hangingPunct="0">
              <a:tabLst>
                <a:tab pos="341313" algn="l"/>
                <a:tab pos="508000" algn="l"/>
                <a:tab pos="514350" algn="l"/>
              </a:tabLst>
              <a:defRPr/>
            </a:pP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Q. You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have studied in class IX, (Chapter 9, Example 3), </a:t>
            </a:r>
            <a:endParaRPr lang="en-US" sz="1600" b="1" kern="0" dirty="0" smtClean="0">
              <a:solidFill>
                <a:srgbClr val="0000FF"/>
              </a:solidFill>
              <a:latin typeface="Bookman Old Style" pitchFamily="18" charset="0"/>
            </a:endParaRPr>
          </a:p>
          <a:p>
            <a:pPr marL="282575" indent="-282575" algn="l" eaLnBrk="0" hangingPunct="0">
              <a:tabLst>
                <a:tab pos="341313" algn="l"/>
                <a:tab pos="508000" algn="l"/>
                <a:tab pos="514350" algn="l"/>
              </a:tabLst>
              <a:defRPr/>
            </a:pP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   that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a median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of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a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triangle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divides it into two triangles of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equal areas. </a:t>
            </a:r>
          </a:p>
          <a:p>
            <a:pPr marL="282575" indent="-282575" algn="l" eaLnBrk="0" hangingPunct="0">
              <a:tabLst>
                <a:tab pos="341313" algn="l"/>
                <a:tab pos="508000" algn="l"/>
                <a:tab pos="514350" algn="l"/>
              </a:tabLst>
              <a:defRPr/>
            </a:pPr>
            <a:r>
              <a:rPr lang="en-US" sz="1600" kern="0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r>
              <a:rPr lang="en-US" sz="1600" kern="0" dirty="0" smtClean="0">
                <a:solidFill>
                  <a:srgbClr val="0000FF"/>
                </a:solidFill>
                <a:latin typeface="Bookman Old Style" pitchFamily="18" charset="0"/>
              </a:rPr>
              <a:t>  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Verify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this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result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for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  <a:sym typeface="Symbol"/>
              </a:rPr>
              <a:t>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ABC whose vertices are A (4, –6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)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,B (3, –2) and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   </a:t>
            </a:r>
          </a:p>
          <a:p>
            <a:pPr marL="282575" indent="-282575" algn="l" eaLnBrk="0" hangingPunct="0">
              <a:tabLst>
                <a:tab pos="341313" algn="l"/>
                <a:tab pos="508000" algn="l"/>
                <a:tab pos="514350" algn="l"/>
              </a:tabLst>
              <a:defRPr/>
            </a:pPr>
            <a:r>
              <a:rPr lang="en-US" sz="1600" kern="0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r>
              <a:rPr lang="en-US" sz="1600" kern="0" dirty="0" smtClean="0">
                <a:solidFill>
                  <a:srgbClr val="0000FF"/>
                </a:solidFill>
                <a:latin typeface="Bookman Old Style" pitchFamily="18" charset="0"/>
              </a:rPr>
              <a:t>  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C (5, 2). </a:t>
            </a:r>
            <a:endParaRPr lang="en-US" sz="1600" b="1" kern="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519652" y="1497502"/>
            <a:ext cx="6591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Sol. 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817794" y="3866468"/>
            <a:ext cx="40767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Area of triangle cannot be negative. 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" name="Isosceles Triangle 1"/>
          <p:cNvSpPr/>
          <p:nvPr/>
        </p:nvSpPr>
        <p:spPr>
          <a:xfrm>
            <a:off x="5733873" y="1810633"/>
            <a:ext cx="1104444" cy="1563624"/>
          </a:xfrm>
          <a:custGeom>
            <a:avLst/>
            <a:gdLst>
              <a:gd name="connsiteX0" fmla="*/ 0 w 1249095"/>
              <a:gd name="connsiteY0" fmla="*/ 1563624 h 1563624"/>
              <a:gd name="connsiteX1" fmla="*/ 1249095 w 1249095"/>
              <a:gd name="connsiteY1" fmla="*/ 0 h 1563624"/>
              <a:gd name="connsiteX2" fmla="*/ 1249095 w 1249095"/>
              <a:gd name="connsiteY2" fmla="*/ 1563624 h 1563624"/>
              <a:gd name="connsiteX3" fmla="*/ 0 w 1249095"/>
              <a:gd name="connsiteY3" fmla="*/ 1563624 h 1563624"/>
              <a:gd name="connsiteX0" fmla="*/ 0 w 1088945"/>
              <a:gd name="connsiteY0" fmla="*/ 1584288 h 1584288"/>
              <a:gd name="connsiteX1" fmla="*/ 1088945 w 1088945"/>
              <a:gd name="connsiteY1" fmla="*/ 0 h 1584288"/>
              <a:gd name="connsiteX2" fmla="*/ 1088945 w 1088945"/>
              <a:gd name="connsiteY2" fmla="*/ 1563624 h 1584288"/>
              <a:gd name="connsiteX3" fmla="*/ 0 w 1088945"/>
              <a:gd name="connsiteY3" fmla="*/ 1584288 h 1584288"/>
              <a:gd name="connsiteX0" fmla="*/ 0 w 1094111"/>
              <a:gd name="connsiteY0" fmla="*/ 1573956 h 1573956"/>
              <a:gd name="connsiteX1" fmla="*/ 1094111 w 1094111"/>
              <a:gd name="connsiteY1" fmla="*/ 0 h 1573956"/>
              <a:gd name="connsiteX2" fmla="*/ 1088945 w 1094111"/>
              <a:gd name="connsiteY2" fmla="*/ 1553292 h 1573956"/>
              <a:gd name="connsiteX3" fmla="*/ 0 w 1094111"/>
              <a:gd name="connsiteY3" fmla="*/ 1573956 h 1573956"/>
              <a:gd name="connsiteX0" fmla="*/ 0 w 1104444"/>
              <a:gd name="connsiteY0" fmla="*/ 1563624 h 1563624"/>
              <a:gd name="connsiteX1" fmla="*/ 1104444 w 1104444"/>
              <a:gd name="connsiteY1" fmla="*/ 0 h 1563624"/>
              <a:gd name="connsiteX2" fmla="*/ 1099278 w 1104444"/>
              <a:gd name="connsiteY2" fmla="*/ 1553292 h 1563624"/>
              <a:gd name="connsiteX3" fmla="*/ 0 w 1104444"/>
              <a:gd name="connsiteY3" fmla="*/ 1563624 h 1563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4444" h="1563624">
                <a:moveTo>
                  <a:pt x="0" y="1563624"/>
                </a:moveTo>
                <a:lnTo>
                  <a:pt x="1104444" y="0"/>
                </a:lnTo>
                <a:lnTo>
                  <a:pt x="1099278" y="1553292"/>
                </a:lnTo>
                <a:lnTo>
                  <a:pt x="0" y="1563624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" name="Rounded Rectangle 2"/>
          <p:cNvSpPr/>
          <p:nvPr/>
        </p:nvSpPr>
        <p:spPr>
          <a:xfrm>
            <a:off x="6656351" y="3455529"/>
            <a:ext cx="837861" cy="30228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Rounded Rectangle 3"/>
          <p:cNvSpPr/>
          <p:nvPr/>
        </p:nvSpPr>
        <p:spPr>
          <a:xfrm>
            <a:off x="5594736" y="3455530"/>
            <a:ext cx="968661" cy="30228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Rounded Rectangle 4"/>
          <p:cNvSpPr/>
          <p:nvPr/>
        </p:nvSpPr>
        <p:spPr>
          <a:xfrm>
            <a:off x="6713077" y="1528155"/>
            <a:ext cx="1029465" cy="30228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Rectangle 6"/>
          <p:cNvSpPr/>
          <p:nvPr/>
        </p:nvSpPr>
        <p:spPr>
          <a:xfrm>
            <a:off x="639129" y="2218532"/>
            <a:ext cx="11801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err="1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ar</a:t>
            </a:r>
            <a:r>
              <a:rPr lang="en-US" sz="1600" b="1" kern="0" dirty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 (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ABD)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29012" y="2218532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25120" y="2205721"/>
            <a:ext cx="4118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[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81864" y="2205721"/>
            <a:ext cx="5209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4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71960" y="2071145"/>
            <a:ext cx="3006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120160" y="2399302"/>
            <a:ext cx="2042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085423" y="2342629"/>
            <a:ext cx="2737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597544" y="2205721"/>
            <a:ext cx="5579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(–2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14366" y="2205721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–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183023" y="2205721"/>
            <a:ext cx="457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0)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483629" y="2205721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57050" y="2205721"/>
            <a:ext cx="4038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879617" y="2205721"/>
            <a:ext cx="6142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(0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188011" y="2205721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357245" y="2205721"/>
            <a:ext cx="6220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6)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649327" y="2205721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825054" y="2205721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4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004370" y="2205721"/>
            <a:ext cx="60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(–6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398368" y="2205721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617263" y="2205513"/>
            <a:ext cx="8676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2)]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106620" y="1760585"/>
            <a:ext cx="941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Given :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983269" y="1760585"/>
            <a:ext cx="4026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A 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178881" y="1760585"/>
            <a:ext cx="973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(4, –6) ,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999724" y="1760585"/>
            <a:ext cx="3321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B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224441" y="1760585"/>
            <a:ext cx="9028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(3, –2),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042050" y="1760585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D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245791" y="1760585"/>
            <a:ext cx="7296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(4, 0)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541333" y="1513954"/>
            <a:ext cx="3270104" cy="2325075"/>
            <a:chOff x="5562600" y="1352550"/>
            <a:chExt cx="3270104" cy="2325075"/>
          </a:xfrm>
        </p:grpSpPr>
        <p:grpSp>
          <p:nvGrpSpPr>
            <p:cNvPr id="36" name="Group 35"/>
            <p:cNvGrpSpPr/>
            <p:nvPr/>
          </p:nvGrpSpPr>
          <p:grpSpPr>
            <a:xfrm>
              <a:off x="5562600" y="1352550"/>
              <a:ext cx="3270104" cy="2325075"/>
              <a:chOff x="5562600" y="1729903"/>
              <a:chExt cx="3270104" cy="2325075"/>
            </a:xfrm>
          </p:grpSpPr>
          <p:sp>
            <p:nvSpPr>
              <p:cNvPr id="38" name="Isosceles Triangle 37"/>
              <p:cNvSpPr/>
              <p:nvPr/>
            </p:nvSpPr>
            <p:spPr>
              <a:xfrm>
                <a:off x="5752846" y="2025058"/>
                <a:ext cx="2212848" cy="156541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690526" y="1729903"/>
                <a:ext cx="1275168" cy="5027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600" b="1" kern="0" dirty="0" smtClean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A </a:t>
                </a:r>
                <a:r>
                  <a:rPr lang="en-US" sz="1600" b="1" kern="0" dirty="0" smtClean="0">
                    <a:solidFill>
                      <a:sysClr val="windowText" lastClr="000000"/>
                    </a:solidFill>
                    <a:latin typeface="Bookman Old Style" pitchFamily="18" charset="0"/>
                    <a:sym typeface="Symbol"/>
                  </a:rPr>
                  <a:t>(4, </a:t>
                </a:r>
                <a:r>
                  <a:rPr lang="en-US" sz="1600" b="1" kern="0" dirty="0" smtClean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–</a:t>
                </a:r>
                <a:r>
                  <a:rPr lang="en-US" sz="1600" b="1" kern="0" dirty="0" smtClean="0">
                    <a:solidFill>
                      <a:sysClr val="windowText" lastClr="000000"/>
                    </a:solidFill>
                    <a:latin typeface="Bookman Old Style" pitchFamily="18" charset="0"/>
                    <a:sym typeface="Symbol"/>
                  </a:rPr>
                  <a:t>6)</a:t>
                </a:r>
                <a:endParaRPr lang="en-IN" sz="1600" b="1" baseline="-25000" dirty="0">
                  <a:latin typeface="Bookman Old Style" panose="02050604050505020204" pitchFamily="18" charset="0"/>
                </a:endParaRPr>
              </a:p>
              <a:p>
                <a:pPr algn="l"/>
                <a:endParaRPr lang="en-IN" sz="1600" b="1" baseline="-25000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5562600" y="3638550"/>
                <a:ext cx="110043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kern="0" dirty="0" smtClean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B (</a:t>
                </a:r>
                <a:r>
                  <a:rPr lang="en-US" sz="1600" b="1" kern="0" dirty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3, </a:t>
                </a:r>
                <a:r>
                  <a:rPr lang="en-US" sz="1600" b="1" kern="0" dirty="0" smtClean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–</a:t>
                </a:r>
                <a:r>
                  <a:rPr lang="en-US" sz="1600" b="1" kern="0" dirty="0" smtClean="0">
                    <a:solidFill>
                      <a:sysClr val="windowText" lastClr="000000"/>
                    </a:solidFill>
                    <a:latin typeface="Bookman Old Style" pitchFamily="18" charset="0"/>
                    <a:sym typeface="Symbol"/>
                  </a:rPr>
                  <a:t>2)</a:t>
                </a:r>
                <a:endParaRPr lang="en-IN" sz="1600" b="1" baseline="-25000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54398" y="3552276"/>
                <a:ext cx="1178306" cy="5027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kern="0" dirty="0" smtClean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C </a:t>
                </a:r>
                <a:r>
                  <a:rPr lang="en-US" sz="1600" b="1" kern="0" dirty="0" smtClean="0">
                    <a:solidFill>
                      <a:sysClr val="windowText" lastClr="000000"/>
                    </a:solidFill>
                    <a:latin typeface="Bookman Old Style" pitchFamily="18" charset="0"/>
                    <a:sym typeface="Symbol"/>
                  </a:rPr>
                  <a:t>(</a:t>
                </a:r>
                <a:r>
                  <a:rPr lang="en-US" sz="1600" b="1" kern="0" dirty="0" smtClean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5</a:t>
                </a:r>
                <a:r>
                  <a:rPr lang="en-US" sz="1600" b="1" kern="0" dirty="0" smtClean="0">
                    <a:solidFill>
                      <a:sysClr val="windowText" lastClr="000000"/>
                    </a:solidFill>
                    <a:latin typeface="Bookman Old Style" pitchFamily="18" charset="0"/>
                    <a:sym typeface="Symbol"/>
                  </a:rPr>
                  <a:t>, </a:t>
                </a:r>
                <a:r>
                  <a:rPr lang="en-US" sz="1600" b="1" kern="0" dirty="0" smtClean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2</a:t>
                </a:r>
                <a:r>
                  <a:rPr lang="en-US" sz="1600" b="1" kern="0" dirty="0" smtClean="0">
                    <a:solidFill>
                      <a:sysClr val="windowText" lastClr="000000"/>
                    </a:solidFill>
                    <a:latin typeface="Bookman Old Style" pitchFamily="18" charset="0"/>
                    <a:sym typeface="Symbol"/>
                  </a:rPr>
                  <a:t>)</a:t>
                </a:r>
                <a:endParaRPr lang="en-IN" sz="1600" b="1" baseline="-25000" dirty="0">
                  <a:latin typeface="Bookman Old Style" panose="02050604050505020204" pitchFamily="18" charset="0"/>
                </a:endParaRPr>
              </a:p>
              <a:p>
                <a:endParaRPr lang="en-IN" sz="1600" b="1" baseline="-25000" dirty="0">
                  <a:latin typeface="Bookman Old Style" panose="02050604050505020204" pitchFamily="18" charset="0"/>
                </a:endParaRPr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6343650" y="3509230"/>
                <a:ext cx="57150" cy="155448"/>
                <a:chOff x="6343650" y="3509230"/>
                <a:chExt cx="57150" cy="155448"/>
              </a:xfrm>
            </p:grpSpPr>
            <p:cxnSp>
              <p:nvCxnSpPr>
                <p:cNvPr id="48" name="Straight Connector 47"/>
                <p:cNvCxnSpPr/>
                <p:nvPr/>
              </p:nvCxnSpPr>
              <p:spPr>
                <a:xfrm>
                  <a:off x="6343650" y="3509230"/>
                  <a:ext cx="0" cy="15544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6400800" y="3509230"/>
                  <a:ext cx="0" cy="15544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Group 42"/>
              <p:cNvGrpSpPr/>
              <p:nvPr/>
            </p:nvGrpSpPr>
            <p:grpSpPr>
              <a:xfrm>
                <a:off x="7335520" y="3509230"/>
                <a:ext cx="57150" cy="155448"/>
                <a:chOff x="6343650" y="3525821"/>
                <a:chExt cx="57150" cy="155448"/>
              </a:xfrm>
            </p:grpSpPr>
            <p:cxnSp>
              <p:nvCxnSpPr>
                <p:cNvPr id="46" name="Straight Connector 45"/>
                <p:cNvCxnSpPr/>
                <p:nvPr/>
              </p:nvCxnSpPr>
              <p:spPr>
                <a:xfrm>
                  <a:off x="6343650" y="3525821"/>
                  <a:ext cx="0" cy="15544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>
                  <a:off x="6400800" y="3525821"/>
                  <a:ext cx="0" cy="15544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4" name="Straight Connector 43"/>
              <p:cNvCxnSpPr>
                <a:stCxn id="38" idx="0"/>
                <a:endCxn id="38" idx="3"/>
              </p:cNvCxnSpPr>
              <p:nvPr/>
            </p:nvCxnSpPr>
            <p:spPr>
              <a:xfrm>
                <a:off x="6859270" y="2025058"/>
                <a:ext cx="0" cy="156541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/>
              <p:cNvSpPr/>
              <p:nvPr/>
            </p:nvSpPr>
            <p:spPr>
              <a:xfrm>
                <a:off x="6591852" y="3646099"/>
                <a:ext cx="55021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kern="0" dirty="0" smtClean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D </a:t>
                </a:r>
                <a:endParaRPr lang="en-IN" sz="1600" b="1" baseline="-25000" dirty="0">
                  <a:latin typeface="Bookman Old Style" panose="02050604050505020204" pitchFamily="18" charset="0"/>
                </a:endParaRPr>
              </a:p>
            </p:txBody>
          </p:sp>
        </p:grpSp>
        <p:sp>
          <p:nvSpPr>
            <p:cNvPr id="37" name="Rectangle 36"/>
            <p:cNvSpPr/>
            <p:nvPr/>
          </p:nvSpPr>
          <p:spPr>
            <a:xfrm>
              <a:off x="6884139" y="3261146"/>
              <a:ext cx="67608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(4,0)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</p:grpSp>
      <p:sp>
        <p:nvSpPr>
          <p:cNvPr id="50" name="Rectangle 49"/>
          <p:cNvSpPr/>
          <p:nvPr/>
        </p:nvSpPr>
        <p:spPr>
          <a:xfrm>
            <a:off x="1132389" y="1454137"/>
            <a:ext cx="51970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For 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ABD, the co-ordinates of A,B,D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1" name="Rectangular Callout 50"/>
          <p:cNvSpPr/>
          <p:nvPr/>
        </p:nvSpPr>
        <p:spPr>
          <a:xfrm>
            <a:off x="6516598" y="977090"/>
            <a:ext cx="1672817" cy="418447"/>
          </a:xfrm>
          <a:prstGeom prst="wedgeRectCallout">
            <a:avLst>
              <a:gd name="adj1" fmla="val -227"/>
              <a:gd name="adj2" fmla="val 99129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2" name="Rectangle 51"/>
          <p:cNvSpPr/>
          <p:nvPr/>
        </p:nvSpPr>
        <p:spPr>
          <a:xfrm>
            <a:off x="6573991" y="1056228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3" name="Rectangle 52"/>
          <p:cNvSpPr/>
          <p:nvPr/>
        </p:nvSpPr>
        <p:spPr>
          <a:xfrm>
            <a:off x="7367014" y="1052768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4" name="Rectangle 53"/>
          <p:cNvSpPr/>
          <p:nvPr/>
        </p:nvSpPr>
        <p:spPr>
          <a:xfrm>
            <a:off x="6485159" y="997450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4,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305874" y="997450"/>
            <a:ext cx="901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–6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6" name="Rectangular Callout 55"/>
          <p:cNvSpPr/>
          <p:nvPr/>
        </p:nvSpPr>
        <p:spPr>
          <a:xfrm>
            <a:off x="4514389" y="3883532"/>
            <a:ext cx="1672817" cy="418447"/>
          </a:xfrm>
          <a:prstGeom prst="wedgeRectCallout">
            <a:avLst>
              <a:gd name="adj1" fmla="val 37504"/>
              <a:gd name="adj2" fmla="val -100515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7" name="Rectangle 56"/>
          <p:cNvSpPr/>
          <p:nvPr/>
        </p:nvSpPr>
        <p:spPr>
          <a:xfrm>
            <a:off x="4556672" y="3941355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8" name="Rectangle 57"/>
          <p:cNvSpPr/>
          <p:nvPr/>
        </p:nvSpPr>
        <p:spPr>
          <a:xfrm>
            <a:off x="5353807" y="3953099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9" name="Rectangle 58"/>
          <p:cNvSpPr/>
          <p:nvPr/>
        </p:nvSpPr>
        <p:spPr>
          <a:xfrm>
            <a:off x="4482341" y="3903892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3,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5284006" y="3903892"/>
            <a:ext cx="901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–2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1" name="Rectangular Callout 60"/>
          <p:cNvSpPr/>
          <p:nvPr/>
        </p:nvSpPr>
        <p:spPr>
          <a:xfrm>
            <a:off x="6219073" y="3886303"/>
            <a:ext cx="1672817" cy="418447"/>
          </a:xfrm>
          <a:prstGeom prst="wedgeRectCallout">
            <a:avLst>
              <a:gd name="adj1" fmla="val -12797"/>
              <a:gd name="adj2" fmla="val -107782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2" name="Rectangle 61"/>
          <p:cNvSpPr/>
          <p:nvPr/>
        </p:nvSpPr>
        <p:spPr>
          <a:xfrm>
            <a:off x="6286070" y="3944126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3" name="Rectangle 62"/>
          <p:cNvSpPr/>
          <p:nvPr/>
        </p:nvSpPr>
        <p:spPr>
          <a:xfrm>
            <a:off x="7058491" y="3955870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4" name="Rectangle 63"/>
          <p:cNvSpPr/>
          <p:nvPr/>
        </p:nvSpPr>
        <p:spPr>
          <a:xfrm>
            <a:off x="6187025" y="3906663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3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4,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79165" y="3906663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3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0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039277" y="2676111"/>
            <a:ext cx="3006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2087477" y="2962498"/>
            <a:ext cx="2042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2052740" y="2905825"/>
            <a:ext cx="2737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729012" y="2784175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399582" y="2800822"/>
            <a:ext cx="5425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(–8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808071" y="2800822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2956255" y="2800822"/>
            <a:ext cx="4885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18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268675" y="2800822"/>
            <a:ext cx="3062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433334" y="2800822"/>
            <a:ext cx="6501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16)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039277" y="3351889"/>
            <a:ext cx="3006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2087477" y="3635556"/>
            <a:ext cx="2042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2052740" y="3578883"/>
            <a:ext cx="2737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729012" y="3457233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529095" y="3420133"/>
            <a:ext cx="7889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(– 6)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179263" y="3420133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3366097" y="3420133"/>
            <a:ext cx="7485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–3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2349157" y="3420133"/>
            <a:ext cx="2968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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83" name="AutoShape 30"/>
          <p:cNvSpPr>
            <a:spLocks noChangeArrowheads="1"/>
          </p:cNvSpPr>
          <p:nvPr/>
        </p:nvSpPr>
        <p:spPr bwMode="auto">
          <a:xfrm>
            <a:off x="871294" y="4214503"/>
            <a:ext cx="2732024" cy="40486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540208" y="4241310"/>
            <a:ext cx="362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873892" y="4241310"/>
            <a:ext cx="12506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err="1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ar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 (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SimSun"/>
                <a:ea typeface="SimSun"/>
                <a:sym typeface="Symbol"/>
              </a:rPr>
              <a:t>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ABD) 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2035551" y="4247660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2242357" y="4236085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3 sq. units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3029112" y="598312"/>
            <a:ext cx="2732319" cy="586616"/>
            <a:chOff x="5661713" y="2624207"/>
            <a:chExt cx="2732319" cy="586616"/>
          </a:xfrm>
        </p:grpSpPr>
        <p:sp>
          <p:nvSpPr>
            <p:cNvPr id="89" name="Rounded Rectangle 88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5696922" y="2624207"/>
              <a:ext cx="26579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D be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) 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3042783" y="598313"/>
            <a:ext cx="2732319" cy="690507"/>
            <a:chOff x="5661713" y="2579790"/>
            <a:chExt cx="2732319" cy="690507"/>
          </a:xfrm>
        </p:grpSpPr>
        <p:sp>
          <p:nvSpPr>
            <p:cNvPr id="92" name="Rounded Rectangle 91"/>
            <p:cNvSpPr/>
            <p:nvPr/>
          </p:nvSpPr>
          <p:spPr bwMode="auto">
            <a:xfrm rot="10800000" flipH="1" flipV="1">
              <a:off x="5661713" y="2579790"/>
              <a:ext cx="2732319" cy="690507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5724944" y="2624207"/>
              <a:ext cx="26018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) 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040738" y="603310"/>
            <a:ext cx="2732319" cy="697412"/>
            <a:chOff x="5661713" y="2576337"/>
            <a:chExt cx="2732319" cy="697412"/>
          </a:xfrm>
        </p:grpSpPr>
        <p:sp>
          <p:nvSpPr>
            <p:cNvPr id="95" name="Rounded Rectangle 94"/>
            <p:cNvSpPr/>
            <p:nvPr/>
          </p:nvSpPr>
          <p:spPr bwMode="auto">
            <a:xfrm rot="10800000" flipH="1" flipV="1">
              <a:off x="5661713" y="2576337"/>
              <a:ext cx="2732319" cy="697412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5707993" y="2624207"/>
              <a:ext cx="26357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A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) 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3462775" y="737306"/>
            <a:ext cx="1913592" cy="429421"/>
            <a:chOff x="6069096" y="2710333"/>
            <a:chExt cx="1913592" cy="429421"/>
          </a:xfrm>
        </p:grpSpPr>
        <p:sp>
          <p:nvSpPr>
            <p:cNvPr id="98" name="Rounded Rectangle 97"/>
            <p:cNvSpPr/>
            <p:nvPr/>
          </p:nvSpPr>
          <p:spPr bwMode="auto">
            <a:xfrm rot="10800000" flipH="1" flipV="1">
              <a:off x="6100124" y="2710333"/>
              <a:ext cx="1855497" cy="429421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6069096" y="2725329"/>
              <a:ext cx="19135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Consider </a:t>
              </a:r>
              <a:r>
                <a:rPr lang="en-US" sz="1600" b="1" dirty="0" smtClean="0">
                  <a:solidFill>
                    <a:schemeClr val="bg1"/>
                  </a:solidFill>
                  <a:latin typeface="Symbol" pitchFamily="18" charset="2"/>
                </a:rPr>
                <a:t>D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ABD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sp>
        <p:nvSpPr>
          <p:cNvPr id="100" name="Rounded Rectangle 99"/>
          <p:cNvSpPr/>
          <p:nvPr/>
        </p:nvSpPr>
        <p:spPr bwMode="auto">
          <a:xfrm rot="10800000" flipH="1" flipV="1">
            <a:off x="788568" y="2877442"/>
            <a:ext cx="4499718" cy="630914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402965" y="2893854"/>
            <a:ext cx="3112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Which formula is used to find </a:t>
            </a:r>
            <a:r>
              <a:rPr lang="en-US" sz="1600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area of triangle?</a:t>
            </a:r>
            <a:endParaRPr lang="en-US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02" name="Group 101"/>
          <p:cNvGrpSpPr/>
          <p:nvPr/>
        </p:nvGrpSpPr>
        <p:grpSpPr>
          <a:xfrm>
            <a:off x="933410" y="2913081"/>
            <a:ext cx="4424744" cy="565548"/>
            <a:chOff x="3584119" y="4005011"/>
            <a:chExt cx="4424744" cy="565548"/>
          </a:xfrm>
        </p:grpSpPr>
        <p:sp>
          <p:nvSpPr>
            <p:cNvPr id="103" name="TextBox 102"/>
            <p:cNvSpPr txBox="1"/>
            <p:nvPr/>
          </p:nvSpPr>
          <p:spPr>
            <a:xfrm>
              <a:off x="3814991" y="4074899"/>
              <a:ext cx="4193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[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1 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(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 – 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) + 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 (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 – 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) + 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 (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 – 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)]</a:t>
              </a:r>
              <a:endParaRPr lang="en-US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3584119" y="4005011"/>
              <a:ext cx="301782" cy="565548"/>
              <a:chOff x="2016167" y="3250129"/>
              <a:chExt cx="301782" cy="565548"/>
            </a:xfrm>
          </p:grpSpPr>
          <p:sp>
            <p:nvSpPr>
              <p:cNvPr id="105" name="Rectangle 104"/>
              <p:cNvSpPr/>
              <p:nvPr/>
            </p:nvSpPr>
            <p:spPr>
              <a:xfrm>
                <a:off x="2017304" y="3250129"/>
                <a:ext cx="30064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kern="0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1</a:t>
                </a:r>
                <a:endParaRPr lang="en-IN" sz="1600" b="1" baseline="-250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cxnSp>
            <p:nvCxnSpPr>
              <p:cNvPr id="106" name="Straight Connector 105"/>
              <p:cNvCxnSpPr/>
              <p:nvPr/>
            </p:nvCxnSpPr>
            <p:spPr>
              <a:xfrm>
                <a:off x="2076747" y="3533796"/>
                <a:ext cx="204244" cy="0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Rectangle 106"/>
              <p:cNvSpPr/>
              <p:nvPr/>
            </p:nvSpPr>
            <p:spPr>
              <a:xfrm>
                <a:off x="2016167" y="3477123"/>
                <a:ext cx="27371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kern="0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2</a:t>
                </a:r>
                <a:endParaRPr lang="en-IN" sz="1600" b="1" baseline="-250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</p:grpSp>
      </p:grpSp>
      <p:sp>
        <p:nvSpPr>
          <p:cNvPr id="108" name="Rectangle 107"/>
          <p:cNvSpPr/>
          <p:nvPr/>
        </p:nvSpPr>
        <p:spPr>
          <a:xfrm>
            <a:off x="1269548" y="3048258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9" name="Rectangle 108"/>
          <p:cNvSpPr/>
          <p:nvPr/>
        </p:nvSpPr>
        <p:spPr>
          <a:xfrm>
            <a:off x="1642451" y="3048258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0" name="Rectangle 109"/>
          <p:cNvSpPr/>
          <p:nvPr/>
        </p:nvSpPr>
        <p:spPr>
          <a:xfrm>
            <a:off x="2152412" y="3053571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1" name="Rectangle 110"/>
          <p:cNvSpPr/>
          <p:nvPr/>
        </p:nvSpPr>
        <p:spPr>
          <a:xfrm>
            <a:off x="2662222" y="3063096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2" name="Rectangle 111"/>
          <p:cNvSpPr/>
          <p:nvPr/>
        </p:nvSpPr>
        <p:spPr>
          <a:xfrm>
            <a:off x="2984761" y="3063096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3" name="Rectangle 112"/>
          <p:cNvSpPr/>
          <p:nvPr/>
        </p:nvSpPr>
        <p:spPr>
          <a:xfrm>
            <a:off x="3462775" y="3062172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4" name="Rectangle 113"/>
          <p:cNvSpPr/>
          <p:nvPr/>
        </p:nvSpPr>
        <p:spPr>
          <a:xfrm>
            <a:off x="4016335" y="3063096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5" name="Rectangle 114"/>
          <p:cNvSpPr/>
          <p:nvPr/>
        </p:nvSpPr>
        <p:spPr>
          <a:xfrm>
            <a:off x="4318696" y="3063096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6" name="Rectangle 115"/>
          <p:cNvSpPr/>
          <p:nvPr/>
        </p:nvSpPr>
        <p:spPr>
          <a:xfrm>
            <a:off x="4800181" y="3072621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7" name="Line 18"/>
          <p:cNvSpPr>
            <a:spLocks noChangeShapeType="1"/>
          </p:cNvSpPr>
          <p:nvPr/>
        </p:nvSpPr>
        <p:spPr bwMode="auto">
          <a:xfrm flipH="1">
            <a:off x="2628236" y="3574981"/>
            <a:ext cx="426092" cy="106783"/>
          </a:xfrm>
          <a:prstGeom prst="line">
            <a:avLst/>
          </a:prstGeom>
          <a:ln w="28575">
            <a:solidFill>
              <a:srgbClr val="FF0000"/>
            </a:solidFill>
            <a:headEnd/>
            <a:tailE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8" name="Line 18"/>
          <p:cNvSpPr>
            <a:spLocks noChangeShapeType="1"/>
          </p:cNvSpPr>
          <p:nvPr/>
        </p:nvSpPr>
        <p:spPr bwMode="auto">
          <a:xfrm flipH="1">
            <a:off x="2091028" y="3661949"/>
            <a:ext cx="197142" cy="203200"/>
          </a:xfrm>
          <a:prstGeom prst="line">
            <a:avLst/>
          </a:prstGeom>
          <a:ln w="28575">
            <a:solidFill>
              <a:srgbClr val="FF0000"/>
            </a:solidFill>
            <a:headEnd/>
            <a:tailE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9" name="Rectangle 4"/>
          <p:cNvSpPr>
            <a:spLocks noChangeArrowheads="1"/>
          </p:cNvSpPr>
          <p:nvPr/>
        </p:nvSpPr>
        <p:spPr bwMode="auto">
          <a:xfrm>
            <a:off x="2658545" y="3227607"/>
            <a:ext cx="56931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ctr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400" b="1" dirty="0" smtClean="0">
                <a:solidFill>
                  <a:srgbClr val="FF0000"/>
                </a:solidFill>
                <a:latin typeface="Bookman Old Style" pitchFamily="18" charset="0"/>
              </a:rPr>
              <a:t>–3</a:t>
            </a:r>
            <a:endParaRPr lang="en-US" sz="1400" b="1" dirty="0">
              <a:solidFill>
                <a:srgbClr val="FF0000"/>
              </a:solidFill>
              <a:latin typeface="Bookman Old Style" pitchFamily="18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089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6" fill="hold">
                      <p:stCondLst>
                        <p:cond delay="indefinite"/>
                      </p:stCondLst>
                      <p:childTnLst>
                        <p:par>
                          <p:cTn id="397" fill="hold">
                            <p:stCondLst>
                              <p:cond delay="0"/>
                            </p:stCondLst>
                            <p:childTnLst>
                              <p:par>
                                <p:cTn id="3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1" fill="hold">
                      <p:stCondLst>
                        <p:cond delay="indefinite"/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0" fill="hold">
                      <p:stCondLst>
                        <p:cond delay="indefinite"/>
                      </p:stCondLst>
                      <p:childTnLst>
                        <p:par>
                          <p:cTn id="461" fill="hold">
                            <p:stCondLst>
                              <p:cond delay="0"/>
                            </p:stCondLst>
                            <p:childTnLst>
                              <p:par>
                                <p:cTn id="4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5" fill="hold">
                      <p:stCondLst>
                        <p:cond delay="indefinite"/>
                      </p:stCondLst>
                      <p:childTnLst>
                        <p:par>
                          <p:cTn id="466" fill="hold">
                            <p:stCondLst>
                              <p:cond delay="0"/>
                            </p:stCondLst>
                            <p:childTnLst>
                              <p:par>
                                <p:cTn id="4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0" fill="hold">
                      <p:stCondLst>
                        <p:cond delay="indefinite"/>
                      </p:stCondLst>
                      <p:childTnLst>
                        <p:par>
                          <p:cTn id="471" fill="hold">
                            <p:stCondLst>
                              <p:cond delay="0"/>
                            </p:stCondLst>
                            <p:childTnLst>
                              <p:par>
                                <p:cTn id="4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5" fill="hold">
                      <p:stCondLst>
                        <p:cond delay="indefinite"/>
                      </p:stCondLst>
                      <p:childTnLst>
                        <p:par>
                          <p:cTn id="476" fill="hold">
                            <p:stCondLst>
                              <p:cond delay="0"/>
                            </p:stCondLst>
                            <p:childTnLst>
                              <p:par>
                                <p:cTn id="4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0" fill="hold">
                      <p:stCondLst>
                        <p:cond delay="indefinite"/>
                      </p:stCondLst>
                      <p:childTnLst>
                        <p:par>
                          <p:cTn id="481" fill="hold">
                            <p:stCondLst>
                              <p:cond delay="0"/>
                            </p:stCondLst>
                            <p:childTnLst>
                              <p:par>
                                <p:cTn id="4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5" fill="hold">
                      <p:stCondLst>
                        <p:cond delay="indefinite"/>
                      </p:stCondLst>
                      <p:childTnLst>
                        <p:par>
                          <p:cTn id="486" fill="hold">
                            <p:stCondLst>
                              <p:cond delay="0"/>
                            </p:stCondLst>
                            <p:childTnLst>
                              <p:par>
                                <p:cTn id="4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0" fill="hold">
                      <p:stCondLst>
                        <p:cond delay="indefinite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5" fill="hold">
                      <p:stCondLst>
                        <p:cond delay="indefinite"/>
                      </p:stCondLst>
                      <p:childTnLst>
                        <p:par>
                          <p:cTn id="526" fill="hold">
                            <p:stCondLst>
                              <p:cond delay="0"/>
                            </p:stCondLst>
                            <p:childTnLst>
                              <p:par>
                                <p:cTn id="5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0" fill="hold">
                      <p:stCondLst>
                        <p:cond delay="indefinite"/>
                      </p:stCondLst>
                      <p:childTnLst>
                        <p:par>
                          <p:cTn id="531" fill="hold">
                            <p:stCondLst>
                              <p:cond delay="0"/>
                            </p:stCondLst>
                            <p:childTnLst>
                              <p:par>
                                <p:cTn id="5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0" fill="hold">
                      <p:stCondLst>
                        <p:cond delay="indefinite"/>
                      </p:stCondLst>
                      <p:childTnLst>
                        <p:par>
                          <p:cTn id="541" fill="hold">
                            <p:stCondLst>
                              <p:cond delay="0"/>
                            </p:stCondLst>
                            <p:childTnLst>
                              <p:par>
                                <p:cTn id="5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5" fill="hold">
                      <p:stCondLst>
                        <p:cond delay="indefinite"/>
                      </p:stCondLst>
                      <p:childTnLst>
                        <p:par>
                          <p:cTn id="546" fill="hold">
                            <p:stCondLst>
                              <p:cond delay="0"/>
                            </p:stCondLst>
                            <p:childTnLst>
                              <p:par>
                                <p:cTn id="5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0" fill="hold">
                      <p:stCondLst>
                        <p:cond delay="indefinite"/>
                      </p:stCondLst>
                      <p:childTnLst>
                        <p:par>
                          <p:cTn id="551" fill="hold">
                            <p:stCondLst>
                              <p:cond delay="0"/>
                            </p:stCondLst>
                            <p:childTnLst>
                              <p:par>
                                <p:cTn id="5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5" fill="hold">
                      <p:stCondLst>
                        <p:cond delay="indefinite"/>
                      </p:stCondLst>
                      <p:childTnLst>
                        <p:par>
                          <p:cTn id="556" fill="hold">
                            <p:stCondLst>
                              <p:cond delay="0"/>
                            </p:stCondLst>
                            <p:childTnLst>
                              <p:par>
                                <p:cTn id="5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0" fill="hold">
                      <p:stCondLst>
                        <p:cond delay="indefinite"/>
                      </p:stCondLst>
                      <p:childTnLst>
                        <p:par>
                          <p:cTn id="561" fill="hold">
                            <p:stCondLst>
                              <p:cond delay="0"/>
                            </p:stCondLst>
                            <p:childTnLst>
                              <p:par>
                                <p:cTn id="5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5" fill="hold">
                      <p:stCondLst>
                        <p:cond delay="indefinite"/>
                      </p:stCondLst>
                      <p:childTnLst>
                        <p:par>
                          <p:cTn id="566" fill="hold">
                            <p:stCondLst>
                              <p:cond delay="0"/>
                            </p:stCondLst>
                            <p:childTnLst>
                              <p:par>
                                <p:cTn id="5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0" fill="hold">
                      <p:stCondLst>
                        <p:cond delay="indefinite"/>
                      </p:stCondLst>
                      <p:childTnLst>
                        <p:par>
                          <p:cTn id="571" fill="hold">
                            <p:stCondLst>
                              <p:cond delay="0"/>
                            </p:stCondLst>
                            <p:childTnLst>
                              <p:par>
                                <p:cTn id="5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  <p:bldP spid="2" grpId="0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7" grpId="0"/>
      <p:bldP spid="8" grpId="0"/>
      <p:bldP spid="9" grpId="0"/>
      <p:bldP spid="10" grpId="0"/>
      <p:bldP spid="11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50" grpId="0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3" grpId="2" animBg="1"/>
      <p:bldP spid="53" grpId="3" animBg="1"/>
      <p:bldP spid="54" grpId="0"/>
      <p:bldP spid="54" grpId="1"/>
      <p:bldP spid="55" grpId="0"/>
      <p:bldP spid="55" grpId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8" grpId="2" animBg="1"/>
      <p:bldP spid="58" grpId="3" animBg="1"/>
      <p:bldP spid="59" grpId="0"/>
      <p:bldP spid="59" grpId="1"/>
      <p:bldP spid="60" grpId="0"/>
      <p:bldP spid="60" grpId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3" grpId="2" animBg="1"/>
      <p:bldP spid="63" grpId="3" animBg="1"/>
      <p:bldP spid="64" grpId="0"/>
      <p:bldP spid="64" grpId="1"/>
      <p:bldP spid="65" grpId="0"/>
      <p:bldP spid="65" grpId="1"/>
      <p:bldP spid="66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7" grpId="0"/>
      <p:bldP spid="78" grpId="0"/>
      <p:bldP spid="79" grpId="0"/>
      <p:bldP spid="80" grpId="0"/>
      <p:bldP spid="81" grpId="0"/>
      <p:bldP spid="82" grpId="0"/>
      <p:bldP spid="83" grpId="0" animBg="1"/>
      <p:bldP spid="84" grpId="0"/>
      <p:bldP spid="85" grpId="0"/>
      <p:bldP spid="86" grpId="0"/>
      <p:bldP spid="87" grpId="0"/>
      <p:bldP spid="100" grpId="0" animBg="1"/>
      <p:bldP spid="100" grpId="1" animBg="1"/>
      <p:bldP spid="101" grpId="0"/>
      <p:bldP spid="101" grpId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8" grpId="0" animBg="1"/>
      <p:bldP spid="1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/>
          <p:cNvSpPr/>
          <p:nvPr/>
        </p:nvSpPr>
        <p:spPr>
          <a:xfrm>
            <a:off x="2605390" y="3304777"/>
            <a:ext cx="8247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(– 6)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501660" y="3304777"/>
            <a:ext cx="2968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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22" name="Line 18"/>
          <p:cNvSpPr>
            <a:spLocks noChangeShapeType="1"/>
          </p:cNvSpPr>
          <p:nvPr/>
        </p:nvSpPr>
        <p:spPr bwMode="auto">
          <a:xfrm flipH="1">
            <a:off x="2826601" y="3383529"/>
            <a:ext cx="346478" cy="181051"/>
          </a:xfrm>
          <a:prstGeom prst="line">
            <a:avLst/>
          </a:prstGeom>
          <a:ln w="28575">
            <a:solidFill>
              <a:srgbClr val="FF0000"/>
            </a:solidFill>
            <a:headEnd/>
            <a:tailE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6" name="Rectangle 9"/>
          <p:cNvSpPr>
            <a:spLocks noChangeArrowheads="1"/>
          </p:cNvSpPr>
          <p:nvPr/>
        </p:nvSpPr>
        <p:spPr bwMode="auto">
          <a:xfrm>
            <a:off x="519652" y="471238"/>
            <a:ext cx="8052336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0" hangingPunct="0">
              <a:tabLst>
                <a:tab pos="341313" algn="l"/>
                <a:tab pos="508000" algn="l"/>
                <a:tab pos="514350" algn="l"/>
              </a:tabLst>
              <a:defRPr/>
            </a:pP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Q. You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have studied in class IX, (Chapter 9, Example 3), </a:t>
            </a:r>
            <a:endParaRPr lang="en-US" sz="1600" b="1" kern="0" dirty="0" smtClean="0">
              <a:solidFill>
                <a:srgbClr val="0000FF"/>
              </a:solidFill>
              <a:latin typeface="Bookman Old Style" pitchFamily="18" charset="0"/>
            </a:endParaRPr>
          </a:p>
          <a:p>
            <a:pPr marL="282575" indent="-282575" algn="l" eaLnBrk="0" hangingPunct="0">
              <a:tabLst>
                <a:tab pos="341313" algn="l"/>
                <a:tab pos="508000" algn="l"/>
                <a:tab pos="514350" algn="l"/>
              </a:tabLst>
              <a:defRPr/>
            </a:pP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   that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a median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of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a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triangle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divides it into two triangles of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equal areas. </a:t>
            </a:r>
          </a:p>
          <a:p>
            <a:pPr marL="282575" indent="-282575" algn="l" eaLnBrk="0" hangingPunct="0">
              <a:tabLst>
                <a:tab pos="341313" algn="l"/>
                <a:tab pos="508000" algn="l"/>
                <a:tab pos="514350" algn="l"/>
              </a:tabLst>
              <a:defRPr/>
            </a:pPr>
            <a:r>
              <a:rPr lang="en-US" sz="1600" kern="0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r>
              <a:rPr lang="en-US" sz="1600" kern="0" dirty="0" smtClean="0">
                <a:solidFill>
                  <a:srgbClr val="0000FF"/>
                </a:solidFill>
                <a:latin typeface="Bookman Old Style" pitchFamily="18" charset="0"/>
              </a:rPr>
              <a:t>  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Verify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this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result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for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  <a:sym typeface="Symbol"/>
              </a:rPr>
              <a:t>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ABC whose vertices are A (4, –6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)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,B (3, –2) and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   </a:t>
            </a:r>
          </a:p>
          <a:p>
            <a:pPr marL="282575" indent="-282575" algn="l" eaLnBrk="0" hangingPunct="0">
              <a:tabLst>
                <a:tab pos="341313" algn="l"/>
                <a:tab pos="508000" algn="l"/>
                <a:tab pos="514350" algn="l"/>
              </a:tabLst>
              <a:defRPr/>
            </a:pPr>
            <a:r>
              <a:rPr lang="en-US" sz="1600" kern="0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r>
              <a:rPr lang="en-US" sz="1600" kern="0" dirty="0" smtClean="0">
                <a:solidFill>
                  <a:srgbClr val="0000FF"/>
                </a:solidFill>
                <a:latin typeface="Bookman Old Style" pitchFamily="18" charset="0"/>
              </a:rPr>
              <a:t>  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C (5, 2). </a:t>
            </a:r>
            <a:endParaRPr lang="en-US" sz="1600" b="1" kern="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519652" y="1497502"/>
            <a:ext cx="6591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Sol. 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" name="Isosceles Triangle 1"/>
          <p:cNvSpPr/>
          <p:nvPr/>
        </p:nvSpPr>
        <p:spPr>
          <a:xfrm flipH="1">
            <a:off x="6525437" y="2207201"/>
            <a:ext cx="1104444" cy="1563624"/>
          </a:xfrm>
          <a:custGeom>
            <a:avLst/>
            <a:gdLst>
              <a:gd name="connsiteX0" fmla="*/ 0 w 1249095"/>
              <a:gd name="connsiteY0" fmla="*/ 1563624 h 1563624"/>
              <a:gd name="connsiteX1" fmla="*/ 1249095 w 1249095"/>
              <a:gd name="connsiteY1" fmla="*/ 0 h 1563624"/>
              <a:gd name="connsiteX2" fmla="*/ 1249095 w 1249095"/>
              <a:gd name="connsiteY2" fmla="*/ 1563624 h 1563624"/>
              <a:gd name="connsiteX3" fmla="*/ 0 w 1249095"/>
              <a:gd name="connsiteY3" fmla="*/ 1563624 h 1563624"/>
              <a:gd name="connsiteX0" fmla="*/ 0 w 1088945"/>
              <a:gd name="connsiteY0" fmla="*/ 1584288 h 1584288"/>
              <a:gd name="connsiteX1" fmla="*/ 1088945 w 1088945"/>
              <a:gd name="connsiteY1" fmla="*/ 0 h 1584288"/>
              <a:gd name="connsiteX2" fmla="*/ 1088945 w 1088945"/>
              <a:gd name="connsiteY2" fmla="*/ 1563624 h 1584288"/>
              <a:gd name="connsiteX3" fmla="*/ 0 w 1088945"/>
              <a:gd name="connsiteY3" fmla="*/ 1584288 h 1584288"/>
              <a:gd name="connsiteX0" fmla="*/ 0 w 1094111"/>
              <a:gd name="connsiteY0" fmla="*/ 1573956 h 1573956"/>
              <a:gd name="connsiteX1" fmla="*/ 1094111 w 1094111"/>
              <a:gd name="connsiteY1" fmla="*/ 0 h 1573956"/>
              <a:gd name="connsiteX2" fmla="*/ 1088945 w 1094111"/>
              <a:gd name="connsiteY2" fmla="*/ 1553292 h 1573956"/>
              <a:gd name="connsiteX3" fmla="*/ 0 w 1094111"/>
              <a:gd name="connsiteY3" fmla="*/ 1573956 h 1573956"/>
              <a:gd name="connsiteX0" fmla="*/ 0 w 1104444"/>
              <a:gd name="connsiteY0" fmla="*/ 1563624 h 1563624"/>
              <a:gd name="connsiteX1" fmla="*/ 1104444 w 1104444"/>
              <a:gd name="connsiteY1" fmla="*/ 0 h 1563624"/>
              <a:gd name="connsiteX2" fmla="*/ 1099278 w 1104444"/>
              <a:gd name="connsiteY2" fmla="*/ 1553292 h 1563624"/>
              <a:gd name="connsiteX3" fmla="*/ 0 w 1104444"/>
              <a:gd name="connsiteY3" fmla="*/ 1563624 h 1563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4444" h="1563624">
                <a:moveTo>
                  <a:pt x="0" y="1563624"/>
                </a:moveTo>
                <a:lnTo>
                  <a:pt x="1104444" y="0"/>
                </a:lnTo>
                <a:lnTo>
                  <a:pt x="1099278" y="1553292"/>
                </a:lnTo>
                <a:lnTo>
                  <a:pt x="0" y="1563624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" name="Rounded Rectangle 2"/>
          <p:cNvSpPr/>
          <p:nvPr/>
        </p:nvSpPr>
        <p:spPr>
          <a:xfrm>
            <a:off x="7706706" y="3619951"/>
            <a:ext cx="837861" cy="30228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Rounded Rectangle 3"/>
          <p:cNvSpPr/>
          <p:nvPr/>
        </p:nvSpPr>
        <p:spPr>
          <a:xfrm>
            <a:off x="6408970" y="3852098"/>
            <a:ext cx="797196" cy="30228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Rounded Rectangle 4"/>
          <p:cNvSpPr/>
          <p:nvPr/>
        </p:nvSpPr>
        <p:spPr>
          <a:xfrm>
            <a:off x="6401782" y="1924723"/>
            <a:ext cx="984490" cy="30228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Rectangle 6"/>
          <p:cNvSpPr/>
          <p:nvPr/>
        </p:nvSpPr>
        <p:spPr>
          <a:xfrm>
            <a:off x="837697" y="2233368"/>
            <a:ext cx="11849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err="1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ar</a:t>
            </a:r>
            <a:r>
              <a:rPr lang="en-US" sz="1600" b="1" kern="0" dirty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 (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ADC</a:t>
            </a:r>
            <a:r>
              <a:rPr lang="en-US" sz="1600" b="1" kern="0" dirty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35646" y="2233368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34564" y="2220557"/>
            <a:ext cx="4118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[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10764" y="2220557"/>
            <a:ext cx="5209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4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47939" y="2111381"/>
            <a:ext cx="3006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296139" y="2414138"/>
            <a:ext cx="2042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261402" y="2357465"/>
            <a:ext cx="2737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97260" y="2220557"/>
            <a:ext cx="5579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(0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31703" y="2220557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–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210088" y="2220557"/>
            <a:ext cx="457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2)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39385" y="2220557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703078" y="2220557"/>
            <a:ext cx="4038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4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838093" y="2220557"/>
            <a:ext cx="6142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234039" y="2220557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305993" y="2220557"/>
            <a:ext cx="6220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6)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695355" y="2220557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871082" y="2220557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5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992030" y="2220557"/>
            <a:ext cx="60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(–6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424940" y="2220557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–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643835" y="2220557"/>
            <a:ext cx="8676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0)]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087164" y="1806945"/>
            <a:ext cx="941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Given :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963813" y="1806945"/>
            <a:ext cx="4026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A 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155779" y="1806945"/>
            <a:ext cx="9028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(4, –6),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960812" y="1787489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D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164580" y="1787489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(4, 0),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858024" y="1787489"/>
            <a:ext cx="3369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C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077214" y="1787489"/>
            <a:ext cx="7296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(5, 2)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077637" y="1910522"/>
            <a:ext cx="3733800" cy="2254750"/>
            <a:chOff x="5410200" y="1352550"/>
            <a:chExt cx="3733800" cy="2254750"/>
          </a:xfrm>
        </p:grpSpPr>
        <p:grpSp>
          <p:nvGrpSpPr>
            <p:cNvPr id="36" name="Group 35"/>
            <p:cNvGrpSpPr/>
            <p:nvPr/>
          </p:nvGrpSpPr>
          <p:grpSpPr>
            <a:xfrm>
              <a:off x="5410200" y="1352550"/>
              <a:ext cx="3733800" cy="2254750"/>
              <a:chOff x="5410200" y="1729903"/>
              <a:chExt cx="3733800" cy="2254750"/>
            </a:xfrm>
          </p:grpSpPr>
          <p:sp>
            <p:nvSpPr>
              <p:cNvPr id="38" name="Isosceles Triangle 37"/>
              <p:cNvSpPr/>
              <p:nvPr/>
            </p:nvSpPr>
            <p:spPr>
              <a:xfrm>
                <a:off x="5752846" y="2025058"/>
                <a:ext cx="2212848" cy="156541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690526" y="1729903"/>
                <a:ext cx="1275168" cy="5027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600" b="1" kern="0" dirty="0" smtClean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A </a:t>
                </a:r>
                <a:r>
                  <a:rPr lang="en-US" sz="1600" b="1" kern="0" dirty="0" smtClean="0">
                    <a:solidFill>
                      <a:sysClr val="windowText" lastClr="000000"/>
                    </a:solidFill>
                    <a:latin typeface="Bookman Old Style" pitchFamily="18" charset="0"/>
                    <a:sym typeface="Symbol"/>
                  </a:rPr>
                  <a:t>(4, </a:t>
                </a:r>
                <a:r>
                  <a:rPr lang="en-US" sz="1600" b="1" kern="0" dirty="0" smtClean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–</a:t>
                </a:r>
                <a:r>
                  <a:rPr lang="en-US" sz="1600" b="1" kern="0" dirty="0" smtClean="0">
                    <a:solidFill>
                      <a:sysClr val="windowText" lastClr="000000"/>
                    </a:solidFill>
                    <a:latin typeface="Bookman Old Style" pitchFamily="18" charset="0"/>
                    <a:sym typeface="Symbol"/>
                  </a:rPr>
                  <a:t>6)</a:t>
                </a:r>
                <a:endParaRPr lang="en-IN" sz="1600" b="1" baseline="-25000" dirty="0">
                  <a:latin typeface="Bookman Old Style" panose="02050604050505020204" pitchFamily="18" charset="0"/>
                </a:endParaRPr>
              </a:p>
              <a:p>
                <a:endParaRPr lang="en-IN" sz="1600" b="1" baseline="-25000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5410200" y="3638550"/>
                <a:ext cx="110043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kern="0" dirty="0" smtClean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B(3</a:t>
                </a:r>
                <a:r>
                  <a:rPr lang="en-US" sz="1600" b="1" kern="0" dirty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, </a:t>
                </a:r>
                <a:r>
                  <a:rPr lang="en-US" sz="1600" b="1" kern="0" dirty="0" smtClean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–</a:t>
                </a:r>
                <a:r>
                  <a:rPr lang="en-US" sz="1600" b="1" kern="0" dirty="0" smtClean="0">
                    <a:solidFill>
                      <a:sysClr val="windowText" lastClr="000000"/>
                    </a:solidFill>
                    <a:latin typeface="Bookman Old Style" pitchFamily="18" charset="0"/>
                    <a:sym typeface="Symbol"/>
                  </a:rPr>
                  <a:t>2)</a:t>
                </a:r>
                <a:endParaRPr lang="en-IN" sz="1600" b="1" baseline="-25000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965694" y="3406356"/>
                <a:ext cx="1178306" cy="5027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600" b="1" kern="0" dirty="0" smtClean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C </a:t>
                </a:r>
                <a:r>
                  <a:rPr lang="en-US" sz="1600" b="1" kern="0" dirty="0" smtClean="0">
                    <a:solidFill>
                      <a:sysClr val="windowText" lastClr="000000"/>
                    </a:solidFill>
                    <a:latin typeface="Bookman Old Style" pitchFamily="18" charset="0"/>
                    <a:sym typeface="Symbol"/>
                  </a:rPr>
                  <a:t>(</a:t>
                </a:r>
                <a:r>
                  <a:rPr lang="en-US" sz="1600" b="1" kern="0" dirty="0" smtClean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5</a:t>
                </a:r>
                <a:r>
                  <a:rPr lang="en-US" sz="1600" b="1" kern="0" dirty="0" smtClean="0">
                    <a:solidFill>
                      <a:sysClr val="windowText" lastClr="000000"/>
                    </a:solidFill>
                    <a:latin typeface="Bookman Old Style" pitchFamily="18" charset="0"/>
                    <a:sym typeface="Symbol"/>
                  </a:rPr>
                  <a:t>, </a:t>
                </a:r>
                <a:r>
                  <a:rPr lang="en-US" sz="1600" b="1" kern="0" dirty="0" smtClean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2</a:t>
                </a:r>
                <a:r>
                  <a:rPr lang="en-US" sz="1600" b="1" kern="0" dirty="0" smtClean="0">
                    <a:solidFill>
                      <a:sysClr val="windowText" lastClr="000000"/>
                    </a:solidFill>
                    <a:latin typeface="Bookman Old Style" pitchFamily="18" charset="0"/>
                    <a:sym typeface="Symbol"/>
                  </a:rPr>
                  <a:t>)</a:t>
                </a:r>
                <a:endParaRPr lang="en-IN" sz="1600" b="1" baseline="-25000" dirty="0">
                  <a:latin typeface="Bookman Old Style" panose="02050604050505020204" pitchFamily="18" charset="0"/>
                </a:endParaRPr>
              </a:p>
              <a:p>
                <a:pPr algn="l"/>
                <a:endParaRPr lang="en-IN" sz="1600" b="1" baseline="-25000" dirty="0">
                  <a:latin typeface="Bookman Old Style" panose="02050604050505020204" pitchFamily="18" charset="0"/>
                </a:endParaRPr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6343650" y="3509230"/>
                <a:ext cx="57150" cy="155448"/>
                <a:chOff x="6343650" y="3509230"/>
                <a:chExt cx="57150" cy="155448"/>
              </a:xfrm>
            </p:grpSpPr>
            <p:cxnSp>
              <p:nvCxnSpPr>
                <p:cNvPr id="48" name="Straight Connector 47"/>
                <p:cNvCxnSpPr/>
                <p:nvPr/>
              </p:nvCxnSpPr>
              <p:spPr>
                <a:xfrm>
                  <a:off x="6343650" y="3509230"/>
                  <a:ext cx="0" cy="15544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6400800" y="3509230"/>
                  <a:ext cx="0" cy="15544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Group 42"/>
              <p:cNvGrpSpPr/>
              <p:nvPr/>
            </p:nvGrpSpPr>
            <p:grpSpPr>
              <a:xfrm>
                <a:off x="7335520" y="3509230"/>
                <a:ext cx="57150" cy="155448"/>
                <a:chOff x="6343650" y="3525821"/>
                <a:chExt cx="57150" cy="155448"/>
              </a:xfrm>
            </p:grpSpPr>
            <p:cxnSp>
              <p:nvCxnSpPr>
                <p:cNvPr id="46" name="Straight Connector 45"/>
                <p:cNvCxnSpPr/>
                <p:nvPr/>
              </p:nvCxnSpPr>
              <p:spPr>
                <a:xfrm>
                  <a:off x="6343650" y="3525821"/>
                  <a:ext cx="0" cy="15544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>
                  <a:off x="6400800" y="3525821"/>
                  <a:ext cx="0" cy="15544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4" name="Straight Connector 43"/>
              <p:cNvCxnSpPr>
                <a:stCxn id="38" idx="0"/>
                <a:endCxn id="38" idx="3"/>
              </p:cNvCxnSpPr>
              <p:nvPr/>
            </p:nvCxnSpPr>
            <p:spPr>
              <a:xfrm>
                <a:off x="6859270" y="2025058"/>
                <a:ext cx="0" cy="156541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/>
              <p:cNvSpPr/>
              <p:nvPr/>
            </p:nvSpPr>
            <p:spPr>
              <a:xfrm>
                <a:off x="6591852" y="3646099"/>
                <a:ext cx="55021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kern="0" dirty="0" smtClean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D </a:t>
                </a:r>
                <a:endParaRPr lang="en-IN" sz="1600" b="1" baseline="-25000" dirty="0">
                  <a:latin typeface="Bookman Old Style" panose="02050604050505020204" pitchFamily="18" charset="0"/>
                </a:endParaRPr>
              </a:p>
            </p:txBody>
          </p:sp>
        </p:grpSp>
        <p:sp>
          <p:nvSpPr>
            <p:cNvPr id="37" name="Rectangle 36"/>
            <p:cNvSpPr/>
            <p:nvPr/>
          </p:nvSpPr>
          <p:spPr>
            <a:xfrm>
              <a:off x="6884139" y="3261146"/>
              <a:ext cx="67608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(4,0)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</p:grpSp>
      <p:sp>
        <p:nvSpPr>
          <p:cNvPr id="50" name="Rectangle 49"/>
          <p:cNvSpPr/>
          <p:nvPr/>
        </p:nvSpPr>
        <p:spPr>
          <a:xfrm>
            <a:off x="1181029" y="1490769"/>
            <a:ext cx="51970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For 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ADC, the co-ordinates of A,D,C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1" name="Rectangular Callout 50"/>
          <p:cNvSpPr/>
          <p:nvPr/>
        </p:nvSpPr>
        <p:spPr>
          <a:xfrm>
            <a:off x="5971830" y="1393114"/>
            <a:ext cx="1672817" cy="418447"/>
          </a:xfrm>
          <a:prstGeom prst="wedgeRectCallout">
            <a:avLst>
              <a:gd name="adj1" fmla="val -9531"/>
              <a:gd name="adj2" fmla="val 99129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2" name="Rectangle 51"/>
          <p:cNvSpPr/>
          <p:nvPr/>
        </p:nvSpPr>
        <p:spPr>
          <a:xfrm>
            <a:off x="5962361" y="1472252"/>
            <a:ext cx="724832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3" name="Rectangle 52"/>
          <p:cNvSpPr/>
          <p:nvPr/>
        </p:nvSpPr>
        <p:spPr>
          <a:xfrm>
            <a:off x="6793062" y="1468792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4" name="Rectangle 53"/>
          <p:cNvSpPr/>
          <p:nvPr/>
        </p:nvSpPr>
        <p:spPr>
          <a:xfrm>
            <a:off x="5911207" y="1413474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4,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731922" y="1413474"/>
            <a:ext cx="901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–6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6" name="Rectangular Callout 55"/>
          <p:cNvSpPr/>
          <p:nvPr/>
        </p:nvSpPr>
        <p:spPr>
          <a:xfrm>
            <a:off x="5159732" y="4258785"/>
            <a:ext cx="1672817" cy="418447"/>
          </a:xfrm>
          <a:prstGeom prst="wedgeRectCallout">
            <a:avLst>
              <a:gd name="adj1" fmla="val 37504"/>
              <a:gd name="adj2" fmla="val -100515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7" name="Rectangle 56"/>
          <p:cNvSpPr/>
          <p:nvPr/>
        </p:nvSpPr>
        <p:spPr>
          <a:xfrm>
            <a:off x="5201201" y="4316608"/>
            <a:ext cx="732080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8" name="Rectangle 57"/>
          <p:cNvSpPr/>
          <p:nvPr/>
        </p:nvSpPr>
        <p:spPr>
          <a:xfrm>
            <a:off x="5985148" y="4321209"/>
            <a:ext cx="696550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9" name="Rectangle 58"/>
          <p:cNvSpPr/>
          <p:nvPr/>
        </p:nvSpPr>
        <p:spPr>
          <a:xfrm>
            <a:off x="5127684" y="4279145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4,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5929349" y="4279145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0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1" name="Rectangular Callout 60"/>
          <p:cNvSpPr/>
          <p:nvPr/>
        </p:nvSpPr>
        <p:spPr>
          <a:xfrm>
            <a:off x="6626179" y="3072856"/>
            <a:ext cx="1672817" cy="418447"/>
          </a:xfrm>
          <a:prstGeom prst="wedgeRectCallout">
            <a:avLst>
              <a:gd name="adj1" fmla="val 19724"/>
              <a:gd name="adj2" fmla="val 88611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2" name="Rectangle 61"/>
          <p:cNvSpPr/>
          <p:nvPr/>
        </p:nvSpPr>
        <p:spPr>
          <a:xfrm>
            <a:off x="6652977" y="3130679"/>
            <a:ext cx="739401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3" name="Rectangle 62"/>
          <p:cNvSpPr/>
          <p:nvPr/>
        </p:nvSpPr>
        <p:spPr>
          <a:xfrm>
            <a:off x="7436271" y="3137660"/>
            <a:ext cx="717655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4" name="Rectangle 63"/>
          <p:cNvSpPr/>
          <p:nvPr/>
        </p:nvSpPr>
        <p:spPr>
          <a:xfrm>
            <a:off x="6594131" y="3093216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3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5,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386271" y="3093216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3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2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2644869" y="684631"/>
            <a:ext cx="2732319" cy="690507"/>
            <a:chOff x="5661713" y="2579790"/>
            <a:chExt cx="2732319" cy="690507"/>
          </a:xfrm>
        </p:grpSpPr>
        <p:sp>
          <p:nvSpPr>
            <p:cNvPr id="67" name="Rounded Rectangle 66"/>
            <p:cNvSpPr/>
            <p:nvPr/>
          </p:nvSpPr>
          <p:spPr bwMode="auto">
            <a:xfrm rot="10800000" flipH="1" flipV="1">
              <a:off x="5661713" y="2579790"/>
              <a:ext cx="2732319" cy="690507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709003" y="2624207"/>
              <a:ext cx="26337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C be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) 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673744" y="702607"/>
            <a:ext cx="2732319" cy="690507"/>
            <a:chOff x="5661713" y="2589316"/>
            <a:chExt cx="2732319" cy="690507"/>
          </a:xfrm>
        </p:grpSpPr>
        <p:sp>
          <p:nvSpPr>
            <p:cNvPr id="70" name="Rounded Rectangle 69"/>
            <p:cNvSpPr/>
            <p:nvPr/>
          </p:nvSpPr>
          <p:spPr bwMode="auto">
            <a:xfrm rot="10800000" flipH="1" flipV="1">
              <a:off x="5661713" y="2589316"/>
              <a:ext cx="2732319" cy="690507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693874" y="2624207"/>
              <a:ext cx="26640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D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) 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549634" y="760232"/>
            <a:ext cx="2732319" cy="650488"/>
            <a:chOff x="5661713" y="2599799"/>
            <a:chExt cx="2732319" cy="650488"/>
          </a:xfrm>
        </p:grpSpPr>
        <p:sp>
          <p:nvSpPr>
            <p:cNvPr id="73" name="Rounded Rectangle 72"/>
            <p:cNvSpPr/>
            <p:nvPr/>
          </p:nvSpPr>
          <p:spPr bwMode="auto">
            <a:xfrm rot="10800000" flipH="1" flipV="1">
              <a:off x="5661713" y="2599799"/>
              <a:ext cx="2732319" cy="650488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700307" y="2624207"/>
              <a:ext cx="26511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A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) 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sp>
        <p:nvSpPr>
          <p:cNvPr id="75" name="Rectangle 74"/>
          <p:cNvSpPr/>
          <p:nvPr/>
        </p:nvSpPr>
        <p:spPr>
          <a:xfrm>
            <a:off x="2247939" y="2657049"/>
            <a:ext cx="3006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2296139" y="2945816"/>
            <a:ext cx="2042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2261402" y="2888143"/>
            <a:ext cx="2737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935646" y="2766493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452894" y="2783140"/>
            <a:ext cx="5425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(–8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793287" y="2783140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2960927" y="2783140"/>
            <a:ext cx="4885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32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2247939" y="3192989"/>
            <a:ext cx="3006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83" name="Straight Connector 82"/>
          <p:cNvCxnSpPr/>
          <p:nvPr/>
        </p:nvCxnSpPr>
        <p:spPr>
          <a:xfrm>
            <a:off x="2296139" y="3499806"/>
            <a:ext cx="2042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2261402" y="3443133"/>
            <a:ext cx="2737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935646" y="3321483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3254048" y="3312472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3368179" y="3312472"/>
            <a:ext cx="16908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– 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 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sq</a:t>
            </a:r>
            <a:r>
              <a:rPr lang="en-US" sz="1600" b="1" kern="0" dirty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. 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units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3273347" y="2783140"/>
            <a:ext cx="3062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3438006" y="2783140"/>
            <a:ext cx="6501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30)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92" name="AutoShape 30"/>
          <p:cNvSpPr>
            <a:spLocks noChangeArrowheads="1"/>
          </p:cNvSpPr>
          <p:nvPr/>
        </p:nvSpPr>
        <p:spPr bwMode="auto">
          <a:xfrm>
            <a:off x="808284" y="3982300"/>
            <a:ext cx="2805185" cy="32938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509920" y="3959791"/>
            <a:ext cx="362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865034" y="3959791"/>
            <a:ext cx="12554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err="1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ar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 (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SimSun"/>
                <a:ea typeface="SimSun"/>
                <a:sym typeface="Symbol"/>
              </a:rPr>
              <a:t>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ADC) 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2023198" y="3966141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2228252" y="3966141"/>
            <a:ext cx="13885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 3 sq. units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97" name="AutoShape 30"/>
          <p:cNvSpPr>
            <a:spLocks noChangeArrowheads="1"/>
          </p:cNvSpPr>
          <p:nvPr/>
        </p:nvSpPr>
        <p:spPr bwMode="auto">
          <a:xfrm>
            <a:off x="817595" y="4371173"/>
            <a:ext cx="2666129" cy="3680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509920" y="4379577"/>
            <a:ext cx="362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865034" y="4379577"/>
            <a:ext cx="12426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err="1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ar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 (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SimSun"/>
                <a:ea typeface="SimSun"/>
                <a:sym typeface="Symbol"/>
              </a:rPr>
              <a:t>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ABD) 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2023198" y="4385927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2228252" y="4376402"/>
            <a:ext cx="12554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err="1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ar</a:t>
            </a:r>
            <a:r>
              <a:rPr lang="en-US" sz="1600" b="1" kern="0" dirty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 (</a:t>
            </a:r>
            <a:r>
              <a:rPr lang="en-US" sz="1600" b="1" kern="0" dirty="0">
                <a:solidFill>
                  <a:sysClr val="windowText" lastClr="000000"/>
                </a:solidFill>
                <a:latin typeface="SimSun"/>
                <a:ea typeface="SimSun"/>
                <a:sym typeface="Symbol"/>
              </a:rPr>
              <a:t>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ADC) 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grpSp>
        <p:nvGrpSpPr>
          <p:cNvPr id="102" name="Group 101"/>
          <p:cNvGrpSpPr/>
          <p:nvPr/>
        </p:nvGrpSpPr>
        <p:grpSpPr>
          <a:xfrm>
            <a:off x="2863700" y="870766"/>
            <a:ext cx="1911721" cy="429421"/>
            <a:chOff x="6072012" y="2690877"/>
            <a:chExt cx="1911721" cy="429421"/>
          </a:xfrm>
        </p:grpSpPr>
        <p:sp>
          <p:nvSpPr>
            <p:cNvPr id="103" name="Rounded Rectangle 102"/>
            <p:cNvSpPr/>
            <p:nvPr/>
          </p:nvSpPr>
          <p:spPr bwMode="auto">
            <a:xfrm rot="10800000" flipH="1" flipV="1">
              <a:off x="6072012" y="2690877"/>
              <a:ext cx="1911721" cy="429421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6127554" y="2725329"/>
              <a:ext cx="17966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Consider </a:t>
              </a:r>
              <a:r>
                <a:rPr lang="en-US" sz="1600" b="1" dirty="0" smtClean="0">
                  <a:solidFill>
                    <a:schemeClr val="bg1"/>
                  </a:solidFill>
                  <a:latin typeface="Symbol" pitchFamily="18" charset="2"/>
                </a:rPr>
                <a:t>D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ADC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sp>
        <p:nvSpPr>
          <p:cNvPr id="105" name="Rounded Rectangle 104"/>
          <p:cNvSpPr/>
          <p:nvPr/>
        </p:nvSpPr>
        <p:spPr bwMode="auto">
          <a:xfrm rot="10800000" flipH="1" flipV="1">
            <a:off x="788230" y="2921368"/>
            <a:ext cx="4499718" cy="630914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402627" y="2937780"/>
            <a:ext cx="3112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Which formula is used to find </a:t>
            </a:r>
            <a:r>
              <a:rPr lang="en-US" sz="1600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area of triangle?</a:t>
            </a:r>
            <a:endParaRPr lang="en-US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07" name="Group 106"/>
          <p:cNvGrpSpPr/>
          <p:nvPr/>
        </p:nvGrpSpPr>
        <p:grpSpPr>
          <a:xfrm>
            <a:off x="933072" y="2957007"/>
            <a:ext cx="4424744" cy="565548"/>
            <a:chOff x="3584119" y="4005011"/>
            <a:chExt cx="4424744" cy="565548"/>
          </a:xfrm>
        </p:grpSpPr>
        <p:sp>
          <p:nvSpPr>
            <p:cNvPr id="108" name="TextBox 107"/>
            <p:cNvSpPr txBox="1"/>
            <p:nvPr/>
          </p:nvSpPr>
          <p:spPr>
            <a:xfrm>
              <a:off x="3814991" y="4074899"/>
              <a:ext cx="4193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[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1 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(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 – 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) + 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 (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 – 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) + 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 (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 – 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)]</a:t>
              </a:r>
              <a:endParaRPr lang="en-US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grpSp>
          <p:nvGrpSpPr>
            <p:cNvPr id="109" name="Group 108"/>
            <p:cNvGrpSpPr/>
            <p:nvPr/>
          </p:nvGrpSpPr>
          <p:grpSpPr>
            <a:xfrm>
              <a:off x="3584119" y="4005011"/>
              <a:ext cx="301782" cy="565548"/>
              <a:chOff x="2016167" y="3250129"/>
              <a:chExt cx="301782" cy="565548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2017304" y="3250129"/>
                <a:ext cx="30064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kern="0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1</a:t>
                </a:r>
                <a:endParaRPr lang="en-IN" sz="1600" b="1" baseline="-250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cxnSp>
            <p:nvCxnSpPr>
              <p:cNvPr id="111" name="Straight Connector 110"/>
              <p:cNvCxnSpPr/>
              <p:nvPr/>
            </p:nvCxnSpPr>
            <p:spPr>
              <a:xfrm>
                <a:off x="2076747" y="3533796"/>
                <a:ext cx="204244" cy="0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Rectangle 111"/>
              <p:cNvSpPr/>
              <p:nvPr/>
            </p:nvSpPr>
            <p:spPr>
              <a:xfrm>
                <a:off x="2016167" y="3477123"/>
                <a:ext cx="27371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kern="0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2</a:t>
                </a:r>
                <a:endParaRPr lang="en-IN" sz="1600" b="1" baseline="-250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</p:grpSp>
      </p:grpSp>
      <p:sp>
        <p:nvSpPr>
          <p:cNvPr id="113" name="Rectangle 112"/>
          <p:cNvSpPr/>
          <p:nvPr/>
        </p:nvSpPr>
        <p:spPr>
          <a:xfrm>
            <a:off x="1269210" y="3092184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4" name="Rectangle 113"/>
          <p:cNvSpPr/>
          <p:nvPr/>
        </p:nvSpPr>
        <p:spPr>
          <a:xfrm>
            <a:off x="1642113" y="3092184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5" name="Rectangle 114"/>
          <p:cNvSpPr/>
          <p:nvPr/>
        </p:nvSpPr>
        <p:spPr>
          <a:xfrm>
            <a:off x="2152074" y="3097497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6" name="Rectangle 115"/>
          <p:cNvSpPr/>
          <p:nvPr/>
        </p:nvSpPr>
        <p:spPr>
          <a:xfrm>
            <a:off x="2661884" y="3107022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7" name="Rectangle 116"/>
          <p:cNvSpPr/>
          <p:nvPr/>
        </p:nvSpPr>
        <p:spPr>
          <a:xfrm>
            <a:off x="2984423" y="3107022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8" name="Rectangle 117"/>
          <p:cNvSpPr/>
          <p:nvPr/>
        </p:nvSpPr>
        <p:spPr>
          <a:xfrm>
            <a:off x="3462437" y="3106098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9" name="Rectangle 118"/>
          <p:cNvSpPr/>
          <p:nvPr/>
        </p:nvSpPr>
        <p:spPr>
          <a:xfrm>
            <a:off x="4015997" y="3107022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0" name="Rectangle 119"/>
          <p:cNvSpPr/>
          <p:nvPr/>
        </p:nvSpPr>
        <p:spPr>
          <a:xfrm>
            <a:off x="4318358" y="3107022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1" name="Rectangle 120"/>
          <p:cNvSpPr/>
          <p:nvPr/>
        </p:nvSpPr>
        <p:spPr>
          <a:xfrm>
            <a:off x="4799843" y="3116547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3" name="Line 18"/>
          <p:cNvSpPr>
            <a:spLocks noChangeShapeType="1"/>
          </p:cNvSpPr>
          <p:nvPr/>
        </p:nvSpPr>
        <p:spPr bwMode="auto">
          <a:xfrm flipH="1">
            <a:off x="2299690" y="3526199"/>
            <a:ext cx="197142" cy="203200"/>
          </a:xfrm>
          <a:prstGeom prst="line">
            <a:avLst/>
          </a:prstGeom>
          <a:ln w="28575">
            <a:solidFill>
              <a:srgbClr val="FF0000"/>
            </a:solidFill>
            <a:headEnd/>
            <a:tailE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4" name="Rectangle 4"/>
          <p:cNvSpPr>
            <a:spLocks noChangeArrowheads="1"/>
          </p:cNvSpPr>
          <p:nvPr/>
        </p:nvSpPr>
        <p:spPr bwMode="auto">
          <a:xfrm>
            <a:off x="2834036" y="3132817"/>
            <a:ext cx="64610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ctr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400" b="1" dirty="0">
                <a:solidFill>
                  <a:srgbClr val="FF0000"/>
                </a:solidFill>
                <a:latin typeface="Bookman Old Style" pitchFamily="18" charset="0"/>
              </a:rPr>
              <a:t>–</a:t>
            </a:r>
            <a:r>
              <a:rPr lang="en-US" sz="1400" b="1" dirty="0" smtClean="0">
                <a:solidFill>
                  <a:srgbClr val="FF0000"/>
                </a:solidFill>
                <a:latin typeface="Bookman Old Style" pitchFamily="18" charset="0"/>
              </a:rPr>
              <a:t>3</a:t>
            </a:r>
            <a:endParaRPr lang="en-US" sz="1400" b="1" dirty="0">
              <a:solidFill>
                <a:srgbClr val="FF0000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887906" y="3692023"/>
            <a:ext cx="40767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Area of triangle cannot be negative. 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29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6" fill="hold">
                      <p:stCondLst>
                        <p:cond delay="indefinite"/>
                      </p:stCondLst>
                      <p:childTnLst>
                        <p:par>
                          <p:cTn id="397" fill="hold">
                            <p:stCondLst>
                              <p:cond delay="0"/>
                            </p:stCondLst>
                            <p:childTnLst>
                              <p:par>
                                <p:cTn id="3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1" fill="hold">
                      <p:stCondLst>
                        <p:cond delay="indefinite"/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7" fill="hold">
                      <p:stCondLst>
                        <p:cond delay="indefinite"/>
                      </p:stCondLst>
                      <p:childTnLst>
                        <p:par>
                          <p:cTn id="458" fill="hold">
                            <p:stCondLst>
                              <p:cond delay="0"/>
                            </p:stCondLst>
                            <p:childTnLst>
                              <p:par>
                                <p:cTn id="4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2" fill="hold">
                      <p:stCondLst>
                        <p:cond delay="indefinite"/>
                      </p:stCondLst>
                      <p:childTnLst>
                        <p:par>
                          <p:cTn id="463" fill="hold">
                            <p:stCondLst>
                              <p:cond delay="0"/>
                            </p:stCondLst>
                            <p:childTnLst>
                              <p:par>
                                <p:cTn id="4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2" fill="hold">
                      <p:stCondLst>
                        <p:cond delay="indefinite"/>
                      </p:stCondLst>
                      <p:childTnLst>
                        <p:par>
                          <p:cTn id="473" fill="hold">
                            <p:stCondLst>
                              <p:cond delay="0"/>
                            </p:stCondLst>
                            <p:childTnLst>
                              <p:par>
                                <p:cTn id="4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7" fill="hold">
                      <p:stCondLst>
                        <p:cond delay="indefinite"/>
                      </p:stCondLst>
                      <p:childTnLst>
                        <p:par>
                          <p:cTn id="478" fill="hold">
                            <p:stCondLst>
                              <p:cond delay="0"/>
                            </p:stCondLst>
                            <p:childTnLst>
                              <p:par>
                                <p:cTn id="4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2" fill="hold">
                      <p:stCondLst>
                        <p:cond delay="indefinite"/>
                      </p:stCondLst>
                      <p:childTnLst>
                        <p:par>
                          <p:cTn id="483" fill="hold">
                            <p:stCondLst>
                              <p:cond delay="0"/>
                            </p:stCondLst>
                            <p:childTnLst>
                              <p:par>
                                <p:cTn id="4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7" fill="hold">
                      <p:stCondLst>
                        <p:cond delay="indefinite"/>
                      </p:stCondLst>
                      <p:childTnLst>
                        <p:par>
                          <p:cTn id="488" fill="hold">
                            <p:stCondLst>
                              <p:cond delay="0"/>
                            </p:stCondLst>
                            <p:childTnLst>
                              <p:par>
                                <p:cTn id="4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2" fill="hold">
                      <p:stCondLst>
                        <p:cond delay="indefinite"/>
                      </p:stCondLst>
                      <p:childTnLst>
                        <p:par>
                          <p:cTn id="493" fill="hold">
                            <p:stCondLst>
                              <p:cond delay="0"/>
                            </p:stCondLst>
                            <p:childTnLst>
                              <p:par>
                                <p:cTn id="4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7" fill="hold">
                      <p:stCondLst>
                        <p:cond delay="indefinite"/>
                      </p:stCondLst>
                      <p:childTnLst>
                        <p:par>
                          <p:cTn id="498" fill="hold">
                            <p:stCondLst>
                              <p:cond delay="0"/>
                            </p:stCondLst>
                            <p:childTnLst>
                              <p:par>
                                <p:cTn id="4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2" fill="hold">
                      <p:stCondLst>
                        <p:cond delay="indefinite"/>
                      </p:stCondLst>
                      <p:childTnLst>
                        <p:par>
                          <p:cTn id="503" fill="hold">
                            <p:stCondLst>
                              <p:cond delay="0"/>
                            </p:stCondLst>
                            <p:childTnLst>
                              <p:par>
                                <p:cTn id="5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7" fill="hold">
                      <p:stCondLst>
                        <p:cond delay="indefinite"/>
                      </p:stCondLst>
                      <p:childTnLst>
                        <p:par>
                          <p:cTn id="508" fill="hold">
                            <p:stCondLst>
                              <p:cond delay="0"/>
                            </p:stCondLst>
                            <p:childTnLst>
                              <p:par>
                                <p:cTn id="5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2" fill="hold">
                      <p:stCondLst>
                        <p:cond delay="indefinite"/>
                      </p:stCondLst>
                      <p:childTnLst>
                        <p:par>
                          <p:cTn id="513" fill="hold">
                            <p:stCondLst>
                              <p:cond delay="0"/>
                            </p:stCondLst>
                            <p:childTnLst>
                              <p:par>
                                <p:cTn id="5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7" fill="hold">
                      <p:stCondLst>
                        <p:cond delay="indefinite"/>
                      </p:stCondLst>
                      <p:childTnLst>
                        <p:par>
                          <p:cTn id="518" fill="hold">
                            <p:stCondLst>
                              <p:cond delay="0"/>
                            </p:stCondLst>
                            <p:childTnLst>
                              <p:par>
                                <p:cTn id="5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2" fill="hold">
                      <p:stCondLst>
                        <p:cond delay="indefinite"/>
                      </p:stCondLst>
                      <p:childTnLst>
                        <p:par>
                          <p:cTn id="523" fill="hold">
                            <p:stCondLst>
                              <p:cond delay="0"/>
                            </p:stCondLst>
                            <p:childTnLst>
                              <p:par>
                                <p:cTn id="5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2" fill="hold">
                      <p:stCondLst>
                        <p:cond delay="indefinite"/>
                      </p:stCondLst>
                      <p:childTnLst>
                        <p:par>
                          <p:cTn id="533" fill="hold">
                            <p:stCondLst>
                              <p:cond delay="0"/>
                            </p:stCondLst>
                            <p:childTnLst>
                              <p:par>
                                <p:cTn id="5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7" fill="hold">
                      <p:stCondLst>
                        <p:cond delay="indefinite"/>
                      </p:stCondLst>
                      <p:childTnLst>
                        <p:par>
                          <p:cTn id="538" fill="hold">
                            <p:stCondLst>
                              <p:cond delay="0"/>
                            </p:stCondLst>
                            <p:childTnLst>
                              <p:par>
                                <p:cTn id="5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2" fill="hold">
                      <p:stCondLst>
                        <p:cond delay="indefinite"/>
                      </p:stCondLst>
                      <p:childTnLst>
                        <p:par>
                          <p:cTn id="543" fill="hold">
                            <p:stCondLst>
                              <p:cond delay="0"/>
                            </p:stCondLst>
                            <p:childTnLst>
                              <p:par>
                                <p:cTn id="5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7" fill="hold">
                      <p:stCondLst>
                        <p:cond delay="indefinite"/>
                      </p:stCondLst>
                      <p:childTnLst>
                        <p:par>
                          <p:cTn id="548" fill="hold">
                            <p:stCondLst>
                              <p:cond delay="0"/>
                            </p:stCondLst>
                            <p:childTnLst>
                              <p:par>
                                <p:cTn id="5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2" fill="hold">
                      <p:stCondLst>
                        <p:cond delay="indefinite"/>
                      </p:stCondLst>
                      <p:childTnLst>
                        <p:par>
                          <p:cTn id="553" fill="hold">
                            <p:stCondLst>
                              <p:cond delay="0"/>
                            </p:stCondLst>
                            <p:childTnLst>
                              <p:par>
                                <p:cTn id="5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7" fill="hold">
                      <p:stCondLst>
                        <p:cond delay="indefinite"/>
                      </p:stCondLst>
                      <p:childTnLst>
                        <p:par>
                          <p:cTn id="558" fill="hold">
                            <p:stCondLst>
                              <p:cond delay="0"/>
                            </p:stCondLst>
                            <p:childTnLst>
                              <p:par>
                                <p:cTn id="5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2" fill="hold">
                      <p:stCondLst>
                        <p:cond delay="indefinite"/>
                      </p:stCondLst>
                      <p:childTnLst>
                        <p:par>
                          <p:cTn id="563" fill="hold">
                            <p:stCondLst>
                              <p:cond delay="0"/>
                            </p:stCondLst>
                            <p:childTnLst>
                              <p:par>
                                <p:cTn id="5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2" fill="hold">
                      <p:stCondLst>
                        <p:cond delay="indefinite"/>
                      </p:stCondLst>
                      <p:childTnLst>
                        <p:par>
                          <p:cTn id="573" fill="hold">
                            <p:stCondLst>
                              <p:cond delay="0"/>
                            </p:stCondLst>
                            <p:childTnLst>
                              <p:par>
                                <p:cTn id="5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7" fill="hold">
                      <p:stCondLst>
                        <p:cond delay="indefinite"/>
                      </p:stCondLst>
                      <p:childTnLst>
                        <p:par>
                          <p:cTn id="578" fill="hold">
                            <p:stCondLst>
                              <p:cond delay="0"/>
                            </p:stCondLst>
                            <p:childTnLst>
                              <p:par>
                                <p:cTn id="5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2" fill="hold">
                            <p:stCondLst>
                              <p:cond delay="500"/>
                            </p:stCondLst>
                            <p:childTnLst>
                              <p:par>
                                <p:cTn id="5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6" fill="hold">
                      <p:stCondLst>
                        <p:cond delay="indefinite"/>
                      </p:stCondLst>
                      <p:childTnLst>
                        <p:par>
                          <p:cTn id="587" fill="hold">
                            <p:stCondLst>
                              <p:cond delay="0"/>
                            </p:stCondLst>
                            <p:childTnLst>
                              <p:par>
                                <p:cTn id="5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1" fill="hold">
                      <p:stCondLst>
                        <p:cond delay="indefinite"/>
                      </p:stCondLst>
                      <p:childTnLst>
                        <p:par>
                          <p:cTn id="592" fill="hold">
                            <p:stCondLst>
                              <p:cond delay="0"/>
                            </p:stCondLst>
                            <p:childTnLst>
                              <p:par>
                                <p:cTn id="5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6" fill="hold">
                      <p:stCondLst>
                        <p:cond delay="indefinite"/>
                      </p:stCondLst>
                      <p:childTnLst>
                        <p:par>
                          <p:cTn id="597" fill="hold">
                            <p:stCondLst>
                              <p:cond delay="0"/>
                            </p:stCondLst>
                            <p:childTnLst>
                              <p:par>
                                <p:cTn id="5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1" fill="hold">
                      <p:stCondLst>
                        <p:cond delay="indefinite"/>
                      </p:stCondLst>
                      <p:childTnLst>
                        <p:par>
                          <p:cTn id="602" fill="hold">
                            <p:stCondLst>
                              <p:cond delay="0"/>
                            </p:stCondLst>
                            <p:childTnLst>
                              <p:par>
                                <p:cTn id="6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6" fill="hold">
                      <p:stCondLst>
                        <p:cond delay="indefinite"/>
                      </p:stCondLst>
                      <p:childTnLst>
                        <p:par>
                          <p:cTn id="607" fill="hold">
                            <p:stCondLst>
                              <p:cond delay="0"/>
                            </p:stCondLst>
                            <p:childTnLst>
                              <p:par>
                                <p:cTn id="6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91" grpId="0"/>
      <p:bldP spid="122" grpId="0" animBg="1"/>
      <p:bldP spid="2" grpId="0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7" grpId="0"/>
      <p:bldP spid="8" grpId="0"/>
      <p:bldP spid="9" grpId="0"/>
      <p:bldP spid="10" grpId="0"/>
      <p:bldP spid="11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50" grpId="0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3" grpId="2" animBg="1"/>
      <p:bldP spid="53" grpId="3" animBg="1"/>
      <p:bldP spid="54" grpId="0"/>
      <p:bldP spid="54" grpId="1"/>
      <p:bldP spid="55" grpId="0"/>
      <p:bldP spid="55" grpId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8" grpId="2" animBg="1"/>
      <p:bldP spid="58" grpId="3" animBg="1"/>
      <p:bldP spid="59" grpId="0"/>
      <p:bldP spid="59" grpId="1"/>
      <p:bldP spid="60" grpId="0"/>
      <p:bldP spid="60" grpId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3" grpId="2" animBg="1"/>
      <p:bldP spid="63" grpId="3" animBg="1"/>
      <p:bldP spid="64" grpId="0"/>
      <p:bldP spid="64" grpId="1"/>
      <p:bldP spid="65" grpId="0"/>
      <p:bldP spid="65" grpId="1"/>
      <p:bldP spid="75" grpId="0"/>
      <p:bldP spid="77" grpId="0"/>
      <p:bldP spid="78" grpId="0"/>
      <p:bldP spid="79" grpId="0"/>
      <p:bldP spid="80" grpId="0"/>
      <p:bldP spid="81" grpId="0"/>
      <p:bldP spid="82" grpId="0"/>
      <p:bldP spid="84" grpId="0"/>
      <p:bldP spid="85" grpId="0"/>
      <p:bldP spid="87" grpId="0"/>
      <p:bldP spid="88" grpId="0"/>
      <p:bldP spid="89" grpId="0"/>
      <p:bldP spid="90" grpId="0"/>
      <p:bldP spid="92" grpId="0" animBg="1"/>
      <p:bldP spid="93" grpId="0"/>
      <p:bldP spid="94" grpId="0"/>
      <p:bldP spid="95" grpId="0"/>
      <p:bldP spid="96" grpId="0"/>
      <p:bldP spid="97" grpId="0" animBg="1"/>
      <p:bldP spid="98" grpId="0"/>
      <p:bldP spid="99" grpId="0"/>
      <p:bldP spid="100" grpId="0"/>
      <p:bldP spid="101" grpId="0"/>
      <p:bldP spid="105" grpId="0" animBg="1"/>
      <p:bldP spid="105" grpId="1" animBg="1"/>
      <p:bldP spid="106" grpId="0"/>
      <p:bldP spid="106" grpId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3" grpId="0" animBg="1"/>
      <p:bldP spid="124" grpId="0"/>
      <p:bldP spid="1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650559" y="2059781"/>
            <a:ext cx="3842882" cy="1028700"/>
            <a:chOff x="2222500" y="1435100"/>
            <a:chExt cx="3843078" cy="1028700"/>
          </a:xfrm>
        </p:grpSpPr>
        <p:sp>
          <p:nvSpPr>
            <p:cNvPr id="3" name="Rounded Rectangle 2"/>
            <p:cNvSpPr/>
            <p:nvPr/>
          </p:nvSpPr>
          <p:spPr>
            <a:xfrm>
              <a:off x="2222500" y="1435100"/>
              <a:ext cx="3784600" cy="1028700"/>
            </a:xfrm>
            <a:prstGeom prst="roundRect">
              <a:avLst/>
            </a:prstGeom>
            <a:solidFill>
              <a:srgbClr val="6EF8EB"/>
            </a:solidFill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222500" y="1619250"/>
              <a:ext cx="3843078" cy="646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3600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MODULE </a:t>
              </a:r>
              <a:r>
                <a:rPr lang="en-US" sz="3600" dirty="0">
                  <a:solidFill>
                    <a:prstClr val="black"/>
                  </a:solidFill>
                  <a:latin typeface="Bookman Old Style" panose="02050604050505020204" pitchFamily="18" charset="0"/>
                </a:rPr>
                <a:t>- </a:t>
              </a:r>
              <a:r>
                <a:rPr lang="en-US" sz="3600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27</a:t>
              </a:r>
              <a:endParaRPr lang="en-US" sz="36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910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7"/>
          <p:cNvSpPr txBox="1">
            <a:spLocks/>
          </p:cNvSpPr>
          <p:nvPr/>
        </p:nvSpPr>
        <p:spPr bwMode="auto">
          <a:xfrm>
            <a:off x="695323" y="2514600"/>
            <a:ext cx="6905627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algn="l"/>
            <a:r>
              <a:rPr lang="en-US" altLang="en-US" sz="3200" dirty="0" smtClean="0">
                <a:solidFill>
                  <a:srgbClr val="034EA2"/>
                </a:solidFill>
                <a:latin typeface="Bookman Old Style" pitchFamily="18" charset="0"/>
              </a:rPr>
              <a:t>COORDINATE GEOMETRY</a:t>
            </a:r>
            <a:endParaRPr lang="en-US" altLang="en-US" sz="32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7" name="Title 7"/>
          <p:cNvSpPr txBox="1">
            <a:spLocks/>
          </p:cNvSpPr>
          <p:nvPr/>
        </p:nvSpPr>
        <p:spPr bwMode="auto">
          <a:xfrm>
            <a:off x="685800" y="3038408"/>
            <a:ext cx="6819900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 algn="l">
              <a:buFont typeface="Arial" pitchFamily="34" charset="0"/>
              <a:buChar char="•"/>
            </a:pP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Sum based on Section Formula</a:t>
            </a:r>
          </a:p>
        </p:txBody>
      </p:sp>
    </p:spTree>
    <p:extLst>
      <p:ext uri="{BB962C8B-B14F-4D97-AF65-F5344CB8AC3E}">
        <p14:creationId xmlns:p14="http://schemas.microsoft.com/office/powerpoint/2010/main" val="288934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2005241" y="1813195"/>
            <a:ext cx="492694" cy="242538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3224527" y="959698"/>
            <a:ext cx="711402" cy="344834"/>
          </a:xfrm>
          <a:prstGeom prst="roundRect">
            <a:avLst/>
          </a:prstGeom>
          <a:solidFill>
            <a:srgbClr val="FFC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9"/>
              <p:cNvSpPr>
                <a:spLocks noChangeArrowheads="1"/>
              </p:cNvSpPr>
              <p:nvPr/>
            </p:nvSpPr>
            <p:spPr bwMode="auto">
              <a:xfrm>
                <a:off x="502009" y="645582"/>
                <a:ext cx="7431550" cy="9403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403225" indent="-403225" algn="l">
                  <a:tabLst>
                    <a:tab pos="58738" algn="l"/>
                    <a:tab pos="508000" algn="l"/>
                    <a:tab pos="514350" algn="l"/>
                  </a:tabLst>
                  <a:defRPr/>
                </a:pPr>
                <a:r>
                  <a:rPr lang="en-US" sz="1600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Q.  Point P divides the line segment joining the points A (2, 1) and </a:t>
                </a:r>
              </a:p>
              <a:p>
                <a:pPr marL="403225" indent="-403225" algn="l">
                  <a:tabLst>
                    <a:tab pos="58738" algn="l"/>
                    <a:tab pos="508000" algn="l"/>
                    <a:tab pos="514350" algn="l"/>
                  </a:tabLst>
                  <a:defRPr/>
                </a:pPr>
                <a:r>
                  <a:rPr lang="en-US" sz="1600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     B (5, –8) respectively.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kern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𝐀𝐏</m:t>
                        </m:r>
                      </m:num>
                      <m:den>
                        <m:r>
                          <a:rPr lang="en-US" sz="1600" kern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𝐀𝐁</m:t>
                        </m:r>
                      </m:den>
                    </m:f>
                  </m:oMath>
                </a14:m>
                <a:r>
                  <a:rPr lang="en-US" sz="1600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 kern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sz="1600" i="1" kern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𝟑</m:t>
                        </m:r>
                      </m:den>
                    </m:f>
                  </m:oMath>
                </a14:m>
                <a:r>
                  <a:rPr lang="en-US" sz="1600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. If P lies on the line  2</a:t>
                </a:r>
                <a:r>
                  <a:rPr lang="en-US" sz="1600" i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x</a:t>
                </a:r>
                <a:r>
                  <a:rPr lang="en-US" sz="1600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 – </a:t>
                </a:r>
                <a:r>
                  <a:rPr lang="en-US" sz="1600" i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y</a:t>
                </a:r>
                <a:r>
                  <a:rPr lang="en-US" sz="1600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 + </a:t>
                </a:r>
                <a:r>
                  <a:rPr lang="en-US" sz="1600" i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k</a:t>
                </a:r>
                <a:r>
                  <a:rPr lang="en-US" sz="1600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 = 0, </a:t>
                </a:r>
              </a:p>
              <a:p>
                <a:pPr marL="403225" indent="-403225" algn="l">
                  <a:tabLst>
                    <a:tab pos="58738" algn="l"/>
                    <a:tab pos="508000" algn="l"/>
                    <a:tab pos="514350" algn="l"/>
                  </a:tabLst>
                  <a:defRPr/>
                </a:pPr>
                <a:r>
                  <a:rPr lang="en-US" sz="1600" kern="0" dirty="0">
                    <a:solidFill>
                      <a:srgbClr val="0000FF"/>
                    </a:solidFill>
                    <a:latin typeface="Bookman Old Style" pitchFamily="18" charset="0"/>
                  </a:rPr>
                  <a:t> </a:t>
                </a:r>
                <a:r>
                  <a:rPr lang="en-US" sz="1600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    find the value of k.</a:t>
                </a:r>
              </a:p>
            </p:txBody>
          </p:sp>
        </mc:Choice>
        <mc:Fallback xmlns="">
          <p:sp>
            <p:nvSpPr>
              <p:cNvPr id="3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2009" y="645582"/>
                <a:ext cx="7431550" cy="940386"/>
              </a:xfrm>
              <a:prstGeom prst="rect">
                <a:avLst/>
              </a:prstGeom>
              <a:blipFill rotWithShape="1">
                <a:blip r:embed="rId2"/>
                <a:stretch>
                  <a:fillRect l="-410" t="-1948" b="-779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502009" y="1491628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Sol.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75022" y="1493065"/>
            <a:ext cx="5467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AP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049376" y="1799599"/>
            <a:ext cx="3980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983302" y="1756362"/>
            <a:ext cx="5301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AB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1333" y="2738616"/>
            <a:ext cx="3884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Agency FB"/>
                <a:sym typeface="Symbol"/>
              </a:rPr>
              <a:t>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28133" y="2738616"/>
            <a:ext cx="746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3AP 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10357" y="2738616"/>
            <a:ext cx="381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76481" y="2738616"/>
            <a:ext cx="5739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AP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347020" y="1397400"/>
            <a:ext cx="3151508" cy="676565"/>
            <a:chOff x="2747685" y="2538539"/>
            <a:chExt cx="3151508" cy="676565"/>
          </a:xfrm>
        </p:grpSpPr>
        <p:grpSp>
          <p:nvGrpSpPr>
            <p:cNvPr id="14" name="Group 13"/>
            <p:cNvGrpSpPr/>
            <p:nvPr/>
          </p:nvGrpSpPr>
          <p:grpSpPr>
            <a:xfrm>
              <a:off x="3111276" y="2538539"/>
              <a:ext cx="2425924" cy="68009"/>
              <a:chOff x="3111276" y="2538539"/>
              <a:chExt cx="2425924" cy="68009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 rot="16200000">
                <a:off x="4318178" y="1364848"/>
                <a:ext cx="0" cy="241380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val 21"/>
              <p:cNvSpPr/>
              <p:nvPr/>
            </p:nvSpPr>
            <p:spPr>
              <a:xfrm>
                <a:off x="3120830" y="2546921"/>
                <a:ext cx="54864" cy="5486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3929957" y="2538539"/>
                <a:ext cx="54864" cy="5486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5482336" y="2551684"/>
                <a:ext cx="54864" cy="5486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2946176" y="2606548"/>
              <a:ext cx="40595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A</a:t>
              </a:r>
              <a:endParaRPr lang="en-IN" sz="1600" baseline="-250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796889" y="2587498"/>
              <a:ext cx="40595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P</a:t>
              </a:r>
              <a:endParaRPr lang="en-IN" sz="1600" baseline="-250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334223" y="2594137"/>
              <a:ext cx="40595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B</a:t>
              </a:r>
              <a:endParaRPr lang="en-IN" sz="1600" baseline="-250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747685" y="2876550"/>
              <a:ext cx="96290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(2, 1)</a:t>
              </a:r>
              <a:endParaRPr lang="en-IN" sz="1600" baseline="-250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513100" y="2876550"/>
              <a:ext cx="83371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(</a:t>
              </a:r>
              <a:r>
                <a:rPr lang="en-US" sz="1600" i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x</a:t>
              </a:r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, </a:t>
              </a:r>
              <a:r>
                <a:rPr lang="en-US" sz="1600" i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y</a:t>
              </a:r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)</a:t>
              </a:r>
              <a:endParaRPr lang="en-IN" sz="1600" baseline="-250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065479" y="2876550"/>
              <a:ext cx="83371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(5, –8)</a:t>
              </a:r>
              <a:endParaRPr lang="en-IN" sz="1600" baseline="-250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2415050" y="1630322"/>
            <a:ext cx="4144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ea typeface="SimSun"/>
                <a:sym typeface="Symbol"/>
              </a:rPr>
              <a:t>=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61333" y="2245729"/>
            <a:ext cx="3884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Agency FB"/>
                <a:sym typeface="Symbol"/>
              </a:rPr>
              <a:t>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402086" y="2378903"/>
            <a:ext cx="4933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AP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1400502" y="2415006"/>
            <a:ext cx="103234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628442" y="2114638"/>
            <a:ext cx="5764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AP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744304" y="2378903"/>
            <a:ext cx="3531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975870" y="2378903"/>
            <a:ext cx="4799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BP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840974" y="1510966"/>
            <a:ext cx="2739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2828429" y="1799599"/>
            <a:ext cx="29903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2782731" y="1764739"/>
            <a:ext cx="3904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403175" y="2245729"/>
            <a:ext cx="4144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ea typeface="SimSun"/>
                <a:sym typeface="Symbol"/>
              </a:rPr>
              <a:t>=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811276" y="2119127"/>
            <a:ext cx="2990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2811276" y="2415006"/>
            <a:ext cx="29903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800819" y="2375269"/>
            <a:ext cx="319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114919" y="2738616"/>
            <a:ext cx="381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381043" y="2738616"/>
            <a:ext cx="5739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BP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61333" y="3122223"/>
            <a:ext cx="3884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Agency FB"/>
                <a:sym typeface="Symbol"/>
              </a:rPr>
              <a:t>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093461" y="3122223"/>
            <a:ext cx="7467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3AP 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775685" y="3122223"/>
            <a:ext cx="381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>
                <a:solidFill>
                  <a:sysClr val="windowText" lastClr="000000"/>
                </a:solidFill>
                <a:latin typeface="Bookman Old Style" pitchFamily="18" charset="0"/>
              </a:rPr>
              <a:t>–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041809" y="3122223"/>
            <a:ext cx="5739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AP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435485" y="3122223"/>
            <a:ext cx="381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682871" y="3122223"/>
            <a:ext cx="5739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BP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61333" y="3471473"/>
            <a:ext cx="3884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Agency FB"/>
                <a:sym typeface="Symbol"/>
              </a:rPr>
              <a:t>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880533" y="3471473"/>
            <a:ext cx="7807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2AP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435485" y="3471473"/>
            <a:ext cx="381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702445" y="3471473"/>
            <a:ext cx="5739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BP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963571" y="3848391"/>
            <a:ext cx="6104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AP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2069811" y="4183591"/>
            <a:ext cx="3980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024172" y="4161689"/>
            <a:ext cx="4892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BP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435485" y="4014314"/>
            <a:ext cx="4144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ea typeface="SimSun"/>
                <a:sym typeface="Symbol"/>
              </a:rPr>
              <a:t>=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787090" y="3859149"/>
            <a:ext cx="3961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>
            <a:off x="2835654" y="4183591"/>
            <a:ext cx="29903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2743194" y="4172447"/>
            <a:ext cx="4839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61333" y="4014314"/>
            <a:ext cx="3884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Agency FB"/>
                <a:sym typeface="Symbol"/>
              </a:rPr>
              <a:t>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9" name="Curved Up Arrow 58"/>
          <p:cNvSpPr/>
          <p:nvPr/>
        </p:nvSpPr>
        <p:spPr>
          <a:xfrm flipH="1">
            <a:off x="1997935" y="3019504"/>
            <a:ext cx="913714" cy="310235"/>
          </a:xfrm>
          <a:prstGeom prst="curvedUpArrow">
            <a:avLst/>
          </a:prstGeom>
          <a:solidFill>
            <a:srgbClr val="FFFF00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26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0" grpId="1" animBg="1"/>
      <p:bldP spid="2" grpId="0" animBg="1"/>
      <p:bldP spid="2" grpId="1" animBg="1"/>
      <p:bldP spid="3" grpId="0" build="p"/>
      <p:bldP spid="5" grpId="0"/>
      <p:bldP spid="6" grpId="0"/>
      <p:bldP spid="8" grpId="0"/>
      <p:bldP spid="9" grpId="0"/>
      <p:bldP spid="10" grpId="0"/>
      <p:bldP spid="11" grpId="0"/>
      <p:bldP spid="12" grpId="0"/>
      <p:bldP spid="25" grpId="0"/>
      <p:bldP spid="26" grpId="0"/>
      <p:bldP spid="27" grpId="0"/>
      <p:bldP spid="29" grpId="0"/>
      <p:bldP spid="30" grpId="0"/>
      <p:bldP spid="31" grpId="0"/>
      <p:bldP spid="32" grpId="0"/>
      <p:bldP spid="34" grpId="0"/>
      <p:bldP spid="35" grpId="0"/>
      <p:bldP spid="36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3" grpId="0"/>
      <p:bldP spid="54" grpId="0"/>
      <p:bldP spid="55" grpId="0"/>
      <p:bldP spid="57" grpId="0"/>
      <p:bldP spid="58" grpId="0"/>
      <p:bldP spid="59" grpId="0" animBg="1"/>
      <p:bldP spid="59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4"/>
          <p:cNvSpPr>
            <a:spLocks noChangeArrowheads="1"/>
          </p:cNvSpPr>
          <p:nvPr/>
        </p:nvSpPr>
        <p:spPr bwMode="auto">
          <a:xfrm>
            <a:off x="3219696" y="4168701"/>
            <a:ext cx="52669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= 3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6735517" y="2103103"/>
            <a:ext cx="307939" cy="242538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5961318" y="2108321"/>
            <a:ext cx="307939" cy="242538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3953674" y="2156898"/>
            <a:ext cx="307939" cy="242538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3146293" y="2163178"/>
            <a:ext cx="307939" cy="242538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5870833" y="2437082"/>
            <a:ext cx="891709" cy="242538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6457233" y="2102538"/>
            <a:ext cx="333453" cy="242538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5688555" y="2108446"/>
            <a:ext cx="307939" cy="242538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3047445" y="2491442"/>
            <a:ext cx="891709" cy="242538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3633845" y="2156898"/>
            <a:ext cx="333453" cy="242538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2865167" y="2162806"/>
            <a:ext cx="307939" cy="242538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b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9"/>
              <p:cNvSpPr>
                <a:spLocks noChangeArrowheads="1"/>
              </p:cNvSpPr>
              <p:nvPr/>
            </p:nvSpPr>
            <p:spPr bwMode="auto">
              <a:xfrm>
                <a:off x="500663" y="575332"/>
                <a:ext cx="7522237" cy="9403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l">
                  <a:tabLst>
                    <a:tab pos="508000" algn="l"/>
                    <a:tab pos="514350" algn="l"/>
                  </a:tabLst>
                  <a:defRPr/>
                </a:pPr>
                <a:r>
                  <a:rPr lang="en-US" sz="1600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Q. Point P divides the line segment joining the points A (2, 1) and    </a:t>
                </a:r>
              </a:p>
              <a:p>
                <a:pPr algn="l">
                  <a:tabLst>
                    <a:tab pos="508000" algn="l"/>
                    <a:tab pos="514350" algn="l"/>
                  </a:tabLst>
                  <a:defRPr/>
                </a:pPr>
                <a:r>
                  <a:rPr lang="en-US" sz="1600" kern="0" dirty="0">
                    <a:solidFill>
                      <a:srgbClr val="0000FF"/>
                    </a:solidFill>
                    <a:latin typeface="Bookman Old Style" pitchFamily="18" charset="0"/>
                  </a:rPr>
                  <a:t> </a:t>
                </a:r>
                <a:r>
                  <a:rPr lang="en-US" sz="1600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    B (5, –8) respectively.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kern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𝐀𝐏</m:t>
                        </m:r>
                      </m:num>
                      <m:den>
                        <m:r>
                          <a:rPr lang="en-US" sz="1600" kern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𝐀𝐁</m:t>
                        </m:r>
                      </m:den>
                    </m:f>
                  </m:oMath>
                </a14:m>
                <a:r>
                  <a:rPr lang="en-US" sz="1600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 kern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sz="1600" i="1" kern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𝟑</m:t>
                        </m:r>
                      </m:den>
                    </m:f>
                  </m:oMath>
                </a14:m>
                <a:r>
                  <a:rPr lang="en-US" sz="1600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. If P lies on the line  2</a:t>
                </a:r>
                <a:r>
                  <a:rPr lang="en-US" sz="1600" i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x</a:t>
                </a:r>
                <a:r>
                  <a:rPr lang="en-US" sz="1600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 – </a:t>
                </a:r>
                <a:r>
                  <a:rPr lang="en-US" sz="1600" i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y</a:t>
                </a:r>
                <a:r>
                  <a:rPr lang="en-US" sz="1600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 + </a:t>
                </a:r>
                <a:r>
                  <a:rPr lang="en-US" sz="1600" i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k</a:t>
                </a:r>
                <a:r>
                  <a:rPr lang="en-US" sz="1600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 = 0, </a:t>
                </a:r>
              </a:p>
              <a:p>
                <a:pPr algn="l">
                  <a:tabLst>
                    <a:tab pos="508000" algn="l"/>
                    <a:tab pos="514350" algn="l"/>
                  </a:tabLst>
                  <a:defRPr/>
                </a:pPr>
                <a:r>
                  <a:rPr lang="en-US" sz="1600" kern="0" dirty="0">
                    <a:solidFill>
                      <a:srgbClr val="0000FF"/>
                    </a:solidFill>
                    <a:latin typeface="Bookman Old Style" pitchFamily="18" charset="0"/>
                  </a:rPr>
                  <a:t> </a:t>
                </a:r>
                <a:r>
                  <a:rPr lang="en-US" sz="1600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    find the value of k.</a:t>
                </a:r>
              </a:p>
            </p:txBody>
          </p:sp>
        </mc:Choice>
        <mc:Fallback xmlns="">
          <p:sp>
            <p:nvSpPr>
              <p:cNvPr id="2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0663" y="575332"/>
                <a:ext cx="7522237" cy="940386"/>
              </a:xfrm>
              <a:prstGeom prst="rect">
                <a:avLst/>
              </a:prstGeom>
              <a:blipFill rotWithShape="1">
                <a:blip r:embed="rId2"/>
                <a:stretch>
                  <a:fillRect l="-405" t="-1935" b="-709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1074780" y="1487905"/>
            <a:ext cx="1966055" cy="304267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108289" y="2217017"/>
            <a:ext cx="55320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sz="1600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y</a:t>
            </a:r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 </a:t>
            </a:r>
            <a:r>
              <a:rPr lang="en-US" sz="1600" kern="0" dirty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533807" y="2024033"/>
            <a:ext cx="804737" cy="338554"/>
            <a:chOff x="4040313" y="5143500"/>
            <a:chExt cx="804737" cy="338554"/>
          </a:xfrm>
        </p:grpSpPr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4040313" y="5143500"/>
              <a:ext cx="57830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0100" indent="-800100">
                <a:tabLst>
                  <a:tab pos="228600" algn="l"/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i="1" dirty="0">
                  <a:solidFill>
                    <a:prstClr val="black"/>
                  </a:solidFill>
                  <a:latin typeface="Bookman Old Style" pitchFamily="18" charset="0"/>
                </a:rPr>
                <a:t>m</a:t>
              </a:r>
              <a:r>
                <a:rPr lang="en-US" sz="1600" baseline="-25000" dirty="0">
                  <a:solidFill>
                    <a:prstClr val="black"/>
                  </a:solidFill>
                  <a:latin typeface="Bookman Old Style" pitchFamily="18" charset="0"/>
                </a:rPr>
                <a:t>1</a:t>
              </a:r>
              <a:endParaRPr lang="en-US" sz="1600" i="1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4419054" y="5143500"/>
              <a:ext cx="42599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i="1" dirty="0" smtClean="0">
                  <a:solidFill>
                    <a:prstClr val="black"/>
                  </a:solidFill>
                  <a:latin typeface="Bookman Old Style" pitchFamily="18" charset="0"/>
                </a:rPr>
                <a:t>y</a:t>
              </a:r>
              <a:r>
                <a:rPr lang="en-US" sz="1600" baseline="-25000" dirty="0" smtClean="0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  <a:endParaRPr lang="en-US" sz="1600" baseline="-25000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</p:grp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212050" y="2024033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615802" y="2416033"/>
            <a:ext cx="142653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6332621" y="2024033"/>
            <a:ext cx="785485" cy="338554"/>
            <a:chOff x="4839127" y="5143500"/>
            <a:chExt cx="785485" cy="338554"/>
          </a:xfrm>
        </p:grpSpPr>
        <p:sp>
          <p:nvSpPr>
            <p:cNvPr id="12" name="Rectangle 4"/>
            <p:cNvSpPr>
              <a:spLocks noChangeArrowheads="1"/>
            </p:cNvSpPr>
            <p:nvPr/>
          </p:nvSpPr>
          <p:spPr bwMode="auto">
            <a:xfrm>
              <a:off x="4839127" y="5143500"/>
              <a:ext cx="56558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0100" indent="-800100">
                <a:tabLst>
                  <a:tab pos="228600" algn="l"/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i="1" dirty="0">
                  <a:solidFill>
                    <a:prstClr val="black"/>
                  </a:solidFill>
                  <a:latin typeface="Bookman Old Style" pitchFamily="18" charset="0"/>
                </a:rPr>
                <a:t>m</a:t>
              </a:r>
              <a:r>
                <a:rPr lang="en-US" sz="1600" i="1" baseline="-25000" dirty="0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  <a:endParaRPr lang="en-US" sz="1600" i="1" baseline="-25000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13" name="Rectangle 4"/>
            <p:cNvSpPr>
              <a:spLocks noChangeArrowheads="1"/>
            </p:cNvSpPr>
            <p:nvPr/>
          </p:nvSpPr>
          <p:spPr bwMode="auto">
            <a:xfrm>
              <a:off x="5198616" y="5143500"/>
              <a:ext cx="42599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i="1" dirty="0" smtClean="0">
                  <a:solidFill>
                    <a:prstClr val="black"/>
                  </a:solidFill>
                  <a:latin typeface="Bookman Old Style" pitchFamily="18" charset="0"/>
                </a:rPr>
                <a:t>y</a:t>
              </a:r>
              <a:r>
                <a:rPr lang="en-US" sz="1600" baseline="-25000" dirty="0" smtClean="0">
                  <a:solidFill>
                    <a:prstClr val="black"/>
                  </a:solidFill>
                  <a:latin typeface="Bookman Old Style" pitchFamily="18" charset="0"/>
                </a:rPr>
                <a:t>1</a:t>
              </a:r>
              <a:endParaRPr lang="en-US" sz="1600" baseline="-25000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</p:grp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5762407" y="2357408"/>
            <a:ext cx="112708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i="1" dirty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sz="1600" baseline="-25000" dirty="0">
                <a:solidFill>
                  <a:prstClr val="black"/>
                </a:solidFill>
                <a:latin typeface="Bookman Old Style" pitchFamily="18" charset="0"/>
              </a:rPr>
              <a:t>1</a:t>
            </a:r>
            <a:r>
              <a:rPr lang="en-US" sz="1600" dirty="0">
                <a:solidFill>
                  <a:prstClr val="black"/>
                </a:solidFill>
                <a:latin typeface="Bookman Old Style" pitchFamily="18" charset="0"/>
              </a:rPr>
              <a:t> + </a:t>
            </a:r>
            <a:r>
              <a:rPr lang="en-US" sz="1600" i="1" dirty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sz="1600" baseline="-25000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2210732" y="2291291"/>
            <a:ext cx="56688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i="1" dirty="0" smtClean="0">
                <a:solidFill>
                  <a:prstClr val="black"/>
                </a:solidFill>
                <a:latin typeface="Bookman Old Style" pitchFamily="18" charset="0"/>
              </a:rPr>
              <a:t>x</a:t>
            </a: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=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725894" y="2079616"/>
            <a:ext cx="786685" cy="338554"/>
            <a:chOff x="4058365" y="5143500"/>
            <a:chExt cx="786685" cy="338554"/>
          </a:xfrm>
        </p:grpSpPr>
        <p:sp>
          <p:nvSpPr>
            <p:cNvPr id="17" name="Rectangle 4"/>
            <p:cNvSpPr>
              <a:spLocks noChangeArrowheads="1"/>
            </p:cNvSpPr>
            <p:nvPr/>
          </p:nvSpPr>
          <p:spPr bwMode="auto">
            <a:xfrm>
              <a:off x="4058365" y="5143500"/>
              <a:ext cx="58648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0100" indent="-800100">
                <a:tabLst>
                  <a:tab pos="228600" algn="l"/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i="1" dirty="0" smtClean="0">
                  <a:solidFill>
                    <a:prstClr val="black"/>
                  </a:solidFill>
                  <a:latin typeface="Bookman Old Style" pitchFamily="18" charset="0"/>
                </a:rPr>
                <a:t>m</a:t>
              </a:r>
              <a:r>
                <a:rPr lang="en-US" sz="1600" baseline="-25000" dirty="0">
                  <a:solidFill>
                    <a:prstClr val="black"/>
                  </a:solidFill>
                  <a:latin typeface="Bookman Old Style" pitchFamily="18" charset="0"/>
                </a:rPr>
                <a:t>1</a:t>
              </a:r>
              <a:endParaRPr lang="en-US" sz="1600" i="1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18" name="Rectangle 4"/>
            <p:cNvSpPr>
              <a:spLocks noChangeArrowheads="1"/>
            </p:cNvSpPr>
            <p:nvPr/>
          </p:nvSpPr>
          <p:spPr bwMode="auto">
            <a:xfrm>
              <a:off x="4419054" y="5143500"/>
              <a:ext cx="42599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i="1" dirty="0" smtClean="0">
                  <a:solidFill>
                    <a:prstClr val="black"/>
                  </a:solidFill>
                  <a:latin typeface="Bookman Old Style" pitchFamily="18" charset="0"/>
                </a:rPr>
                <a:t>x</a:t>
              </a:r>
              <a:r>
                <a:rPr lang="en-US" sz="1600" baseline="-25000" dirty="0" smtClean="0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  <a:endParaRPr lang="en-US" sz="1600" baseline="-25000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</p:grp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3386085" y="2079616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2789837" y="2471616"/>
            <a:ext cx="142653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3467651" y="2079616"/>
            <a:ext cx="865724" cy="338554"/>
            <a:chOff x="4719208" y="5143500"/>
            <a:chExt cx="865724" cy="338554"/>
          </a:xfrm>
        </p:grpSpPr>
        <p:sp>
          <p:nvSpPr>
            <p:cNvPr id="22" name="Rectangle 4"/>
            <p:cNvSpPr>
              <a:spLocks noChangeArrowheads="1"/>
            </p:cNvSpPr>
            <p:nvPr/>
          </p:nvSpPr>
          <p:spPr bwMode="auto">
            <a:xfrm>
              <a:off x="4719208" y="5143500"/>
              <a:ext cx="67241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0100" indent="-800100">
                <a:tabLst>
                  <a:tab pos="228600" algn="l"/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i="1" dirty="0" smtClean="0">
                  <a:solidFill>
                    <a:prstClr val="black"/>
                  </a:solidFill>
                  <a:latin typeface="Bookman Old Style" pitchFamily="18" charset="0"/>
                </a:rPr>
                <a:t>m</a:t>
              </a:r>
              <a:r>
                <a:rPr lang="en-US" sz="1600" i="1" baseline="-25000" dirty="0" smtClean="0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  <a:endParaRPr lang="en-US" sz="1600" i="1" baseline="-25000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23" name="Rectangle 4"/>
            <p:cNvSpPr>
              <a:spLocks noChangeArrowheads="1"/>
            </p:cNvSpPr>
            <p:nvPr/>
          </p:nvSpPr>
          <p:spPr bwMode="auto">
            <a:xfrm>
              <a:off x="5158936" y="5143500"/>
              <a:ext cx="42599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i="1" dirty="0" smtClean="0">
                  <a:solidFill>
                    <a:prstClr val="black"/>
                  </a:solidFill>
                  <a:latin typeface="Bookman Old Style" pitchFamily="18" charset="0"/>
                </a:rPr>
                <a:t>x</a:t>
              </a:r>
              <a:r>
                <a:rPr lang="en-US" sz="1600" baseline="-25000" dirty="0" smtClean="0">
                  <a:solidFill>
                    <a:prstClr val="black"/>
                  </a:solidFill>
                  <a:latin typeface="Bookman Old Style" pitchFamily="18" charset="0"/>
                </a:rPr>
                <a:t>1</a:t>
              </a:r>
              <a:endParaRPr lang="en-US" sz="1600" baseline="-25000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</p:grpSp>
      <p:sp>
        <p:nvSpPr>
          <p:cNvPr id="24" name="Rectangle 4"/>
          <p:cNvSpPr>
            <a:spLocks noChangeArrowheads="1"/>
          </p:cNvSpPr>
          <p:nvPr/>
        </p:nvSpPr>
        <p:spPr bwMode="auto">
          <a:xfrm>
            <a:off x="2853337" y="2412991"/>
            <a:ext cx="126925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sz="1600" baseline="-25000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 + </a:t>
            </a:r>
            <a:r>
              <a:rPr lang="en-US" sz="1600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sz="1600" baseline="-25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24144" y="1484601"/>
            <a:ext cx="1620998" cy="283810"/>
          </a:xfrm>
          <a:prstGeom prst="roundRect">
            <a:avLst/>
          </a:prstGeom>
          <a:solidFill>
            <a:srgbClr val="FFBDD3">
              <a:alpha val="75000"/>
            </a:srgbClr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26" name="Line 9"/>
          <p:cNvSpPr>
            <a:spLocks noChangeShapeType="1"/>
          </p:cNvSpPr>
          <p:nvPr/>
        </p:nvSpPr>
        <p:spPr bwMode="auto">
          <a:xfrm>
            <a:off x="4643991" y="2250075"/>
            <a:ext cx="0" cy="192024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/>
          <a:lstStyle/>
          <a:p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1078495" y="1466959"/>
            <a:ext cx="104483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A (2, 1),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2011668" y="1466959"/>
            <a:ext cx="152400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just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B (5, –8)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9" name="Rectangle 4"/>
          <p:cNvSpPr>
            <a:spLocks noChangeArrowheads="1"/>
          </p:cNvSpPr>
          <p:nvPr/>
        </p:nvSpPr>
        <p:spPr bwMode="auto">
          <a:xfrm>
            <a:off x="3820348" y="1450133"/>
            <a:ext cx="120920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=</a:t>
            </a: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  1 </a:t>
            </a:r>
            <a:r>
              <a:rPr lang="en-US" sz="1600" dirty="0">
                <a:solidFill>
                  <a:prstClr val="black"/>
                </a:solidFill>
                <a:latin typeface="Bookman Old Style" pitchFamily="18" charset="0"/>
              </a:rPr>
              <a:t>: </a:t>
            </a: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0" name="Rectangle 4"/>
          <p:cNvSpPr>
            <a:spLocks noChangeArrowheads="1"/>
          </p:cNvSpPr>
          <p:nvPr/>
        </p:nvSpPr>
        <p:spPr bwMode="auto">
          <a:xfrm>
            <a:off x="2394429" y="2990406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=</a:t>
            </a:r>
          </a:p>
        </p:txBody>
      </p:sp>
      <p:sp>
        <p:nvSpPr>
          <p:cNvPr id="31" name="Rectangle 4"/>
          <p:cNvSpPr>
            <a:spLocks noChangeArrowheads="1"/>
          </p:cNvSpPr>
          <p:nvPr/>
        </p:nvSpPr>
        <p:spPr bwMode="auto">
          <a:xfrm>
            <a:off x="2807178" y="2792597"/>
            <a:ext cx="37708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2" name="Rectangle 4"/>
          <p:cNvSpPr>
            <a:spLocks noChangeArrowheads="1"/>
          </p:cNvSpPr>
          <p:nvPr/>
        </p:nvSpPr>
        <p:spPr bwMode="auto">
          <a:xfrm>
            <a:off x="2919263" y="2792597"/>
            <a:ext cx="70355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(5)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3352467" y="2792597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4" name="Rectangle 4"/>
          <p:cNvSpPr>
            <a:spLocks noChangeArrowheads="1"/>
          </p:cNvSpPr>
          <p:nvPr/>
        </p:nvSpPr>
        <p:spPr bwMode="auto">
          <a:xfrm>
            <a:off x="3619515" y="2792597"/>
            <a:ext cx="29034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3758632" y="2792597"/>
            <a:ext cx="51705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(2)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2832418" y="3156022"/>
            <a:ext cx="145748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3261649" y="3125972"/>
            <a:ext cx="31007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8" name="Rectangle 4"/>
          <p:cNvSpPr>
            <a:spLocks noChangeArrowheads="1"/>
          </p:cNvSpPr>
          <p:nvPr/>
        </p:nvSpPr>
        <p:spPr bwMode="auto">
          <a:xfrm>
            <a:off x="3470034" y="3125972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9" name="Rectangle 4"/>
          <p:cNvSpPr>
            <a:spLocks noChangeArrowheads="1"/>
          </p:cNvSpPr>
          <p:nvPr/>
        </p:nvSpPr>
        <p:spPr bwMode="auto">
          <a:xfrm>
            <a:off x="3678088" y="3125972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0" name="Rectangle 4"/>
          <p:cNvSpPr>
            <a:spLocks noChangeArrowheads="1"/>
          </p:cNvSpPr>
          <p:nvPr/>
        </p:nvSpPr>
        <p:spPr bwMode="auto">
          <a:xfrm>
            <a:off x="2404913" y="3628123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=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2909958" y="3803264"/>
            <a:ext cx="8229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"/>
          <p:cNvSpPr>
            <a:spLocks noChangeArrowheads="1"/>
          </p:cNvSpPr>
          <p:nvPr/>
        </p:nvSpPr>
        <p:spPr bwMode="auto">
          <a:xfrm>
            <a:off x="2769930" y="3475723"/>
            <a:ext cx="53033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5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3" name="Rectangle 4"/>
          <p:cNvSpPr>
            <a:spLocks noChangeArrowheads="1"/>
          </p:cNvSpPr>
          <p:nvPr/>
        </p:nvSpPr>
        <p:spPr bwMode="auto">
          <a:xfrm>
            <a:off x="3097063" y="3475723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4" name="Rectangle 4"/>
          <p:cNvSpPr>
            <a:spLocks noChangeArrowheads="1"/>
          </p:cNvSpPr>
          <p:nvPr/>
        </p:nvSpPr>
        <p:spPr bwMode="auto">
          <a:xfrm>
            <a:off x="3239098" y="3475723"/>
            <a:ext cx="54068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4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5" name="Rectangle 4"/>
          <p:cNvSpPr>
            <a:spLocks noChangeArrowheads="1"/>
          </p:cNvSpPr>
          <p:nvPr/>
        </p:nvSpPr>
        <p:spPr bwMode="auto">
          <a:xfrm>
            <a:off x="3109763" y="3754733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2889987" y="4336303"/>
            <a:ext cx="31819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"/>
          <p:cNvSpPr>
            <a:spLocks noChangeArrowheads="1"/>
          </p:cNvSpPr>
          <p:nvPr/>
        </p:nvSpPr>
        <p:spPr bwMode="auto">
          <a:xfrm>
            <a:off x="2856534" y="4032746"/>
            <a:ext cx="38510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9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8" name="Rectangle 4"/>
          <p:cNvSpPr>
            <a:spLocks noChangeArrowheads="1"/>
          </p:cNvSpPr>
          <p:nvPr/>
        </p:nvSpPr>
        <p:spPr bwMode="auto">
          <a:xfrm>
            <a:off x="2894212" y="4302226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9" name="Rectangle 4"/>
          <p:cNvSpPr>
            <a:spLocks noChangeArrowheads="1"/>
          </p:cNvSpPr>
          <p:nvPr/>
        </p:nvSpPr>
        <p:spPr bwMode="auto">
          <a:xfrm>
            <a:off x="5292828" y="2876323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=</a:t>
            </a:r>
          </a:p>
        </p:txBody>
      </p:sp>
      <p:sp>
        <p:nvSpPr>
          <p:cNvPr id="50" name="Rectangle 4"/>
          <p:cNvSpPr>
            <a:spLocks noChangeArrowheads="1"/>
          </p:cNvSpPr>
          <p:nvPr/>
        </p:nvSpPr>
        <p:spPr bwMode="auto">
          <a:xfrm>
            <a:off x="5649871" y="2726637"/>
            <a:ext cx="30007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51" name="Rectangle 4"/>
          <p:cNvSpPr>
            <a:spLocks noChangeArrowheads="1"/>
          </p:cNvSpPr>
          <p:nvPr/>
        </p:nvSpPr>
        <p:spPr bwMode="auto">
          <a:xfrm>
            <a:off x="5823608" y="2726637"/>
            <a:ext cx="65279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(–8)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52" name="Rectangle 4"/>
          <p:cNvSpPr>
            <a:spLocks noChangeArrowheads="1"/>
          </p:cNvSpPr>
          <p:nvPr/>
        </p:nvSpPr>
        <p:spPr bwMode="auto">
          <a:xfrm>
            <a:off x="6268771" y="2726637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auto">
          <a:xfrm>
            <a:off x="6447532" y="2726637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54" name="Rectangle 4"/>
          <p:cNvSpPr>
            <a:spLocks noChangeArrowheads="1"/>
          </p:cNvSpPr>
          <p:nvPr/>
        </p:nvSpPr>
        <p:spPr bwMode="auto">
          <a:xfrm>
            <a:off x="6582995" y="2726637"/>
            <a:ext cx="57789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(1)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5665267" y="3076712"/>
            <a:ext cx="14552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4"/>
          <p:cNvSpPr>
            <a:spLocks noChangeArrowheads="1"/>
          </p:cNvSpPr>
          <p:nvPr/>
        </p:nvSpPr>
        <p:spPr bwMode="auto">
          <a:xfrm>
            <a:off x="5952443" y="3060012"/>
            <a:ext cx="42357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57" name="Rectangle 4"/>
          <p:cNvSpPr>
            <a:spLocks noChangeArrowheads="1"/>
          </p:cNvSpPr>
          <p:nvPr/>
        </p:nvSpPr>
        <p:spPr bwMode="auto">
          <a:xfrm>
            <a:off x="6221183" y="3060012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58" name="Rectangle 4"/>
          <p:cNvSpPr>
            <a:spLocks noChangeArrowheads="1"/>
          </p:cNvSpPr>
          <p:nvPr/>
        </p:nvSpPr>
        <p:spPr bwMode="auto">
          <a:xfrm>
            <a:off x="6433612" y="3060012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59" name="Rectangle 4"/>
          <p:cNvSpPr>
            <a:spLocks noChangeArrowheads="1"/>
          </p:cNvSpPr>
          <p:nvPr/>
        </p:nvSpPr>
        <p:spPr bwMode="auto">
          <a:xfrm>
            <a:off x="5292641" y="3504331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=</a:t>
            </a:r>
          </a:p>
        </p:txBody>
      </p:sp>
      <p:cxnSp>
        <p:nvCxnSpPr>
          <p:cNvPr id="60" name="Straight Connector 59"/>
          <p:cNvCxnSpPr/>
          <p:nvPr/>
        </p:nvCxnSpPr>
        <p:spPr>
          <a:xfrm>
            <a:off x="5704424" y="3665179"/>
            <a:ext cx="90525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4"/>
          <p:cNvSpPr>
            <a:spLocks noChangeArrowheads="1"/>
          </p:cNvSpPr>
          <p:nvPr/>
        </p:nvSpPr>
        <p:spPr bwMode="auto">
          <a:xfrm>
            <a:off x="5696253" y="3351931"/>
            <a:ext cx="46427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–8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62" name="Rectangle 4"/>
          <p:cNvSpPr>
            <a:spLocks noChangeArrowheads="1"/>
          </p:cNvSpPr>
          <p:nvPr/>
        </p:nvSpPr>
        <p:spPr bwMode="auto">
          <a:xfrm>
            <a:off x="6070985" y="3351931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63" name="Rectangle 4"/>
          <p:cNvSpPr>
            <a:spLocks noChangeArrowheads="1"/>
          </p:cNvSpPr>
          <p:nvPr/>
        </p:nvSpPr>
        <p:spPr bwMode="auto">
          <a:xfrm>
            <a:off x="6269842" y="3351931"/>
            <a:ext cx="3335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64" name="Rectangle 4"/>
          <p:cNvSpPr>
            <a:spLocks noChangeArrowheads="1"/>
          </p:cNvSpPr>
          <p:nvPr/>
        </p:nvSpPr>
        <p:spPr bwMode="auto">
          <a:xfrm>
            <a:off x="6002179" y="3616648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>
            <a:off x="5640954" y="4268865"/>
            <a:ext cx="31819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4"/>
          <p:cNvSpPr>
            <a:spLocks noChangeArrowheads="1"/>
          </p:cNvSpPr>
          <p:nvPr/>
        </p:nvSpPr>
        <p:spPr bwMode="auto">
          <a:xfrm>
            <a:off x="5495233" y="3928220"/>
            <a:ext cx="6096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–6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67" name="Rectangle 4"/>
          <p:cNvSpPr>
            <a:spLocks noChangeArrowheads="1"/>
          </p:cNvSpPr>
          <p:nvPr/>
        </p:nvSpPr>
        <p:spPr bwMode="auto">
          <a:xfrm>
            <a:off x="5645179" y="4245330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68" name="Rectangle 4"/>
          <p:cNvSpPr>
            <a:spLocks noChangeArrowheads="1"/>
          </p:cNvSpPr>
          <p:nvPr/>
        </p:nvSpPr>
        <p:spPr bwMode="auto">
          <a:xfrm>
            <a:off x="1047819" y="1790311"/>
            <a:ext cx="389495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u="sng" dirty="0">
                <a:solidFill>
                  <a:srgbClr val="FF0000"/>
                </a:solidFill>
                <a:latin typeface="Bookman Old Style" pitchFamily="18" charset="0"/>
              </a:rPr>
              <a:t>By using section </a:t>
            </a:r>
            <a:r>
              <a:rPr lang="en-US" sz="1600" u="sng" dirty="0" smtClean="0">
                <a:solidFill>
                  <a:srgbClr val="FF0000"/>
                </a:solidFill>
                <a:latin typeface="Bookman Old Style" pitchFamily="18" charset="0"/>
              </a:rPr>
              <a:t>formula, </a:t>
            </a:r>
            <a:r>
              <a:rPr lang="en-US" sz="1600" u="sng" dirty="0">
                <a:solidFill>
                  <a:srgbClr val="FF0000"/>
                </a:solidFill>
                <a:latin typeface="Bookman Old Style" pitchFamily="18" charset="0"/>
              </a:rPr>
              <a:t>we get </a:t>
            </a:r>
          </a:p>
        </p:txBody>
      </p:sp>
      <p:sp>
        <p:nvSpPr>
          <p:cNvPr id="69" name="Rectangle 4"/>
          <p:cNvSpPr>
            <a:spLocks noChangeArrowheads="1"/>
          </p:cNvSpPr>
          <p:nvPr/>
        </p:nvSpPr>
        <p:spPr bwMode="auto">
          <a:xfrm>
            <a:off x="5278397" y="4101105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=</a:t>
            </a:r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5040256" y="4101105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i="1" dirty="0" smtClean="0">
                <a:solidFill>
                  <a:prstClr val="black"/>
                </a:solidFill>
                <a:latin typeface="Bookman Old Style" pitchFamily="18" charset="0"/>
              </a:rPr>
              <a:t>y</a:t>
            </a:r>
            <a:endParaRPr lang="en-US" sz="1600" i="1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1" name="Rectangle 4"/>
          <p:cNvSpPr>
            <a:spLocks noChangeArrowheads="1"/>
          </p:cNvSpPr>
          <p:nvPr/>
        </p:nvSpPr>
        <p:spPr bwMode="auto">
          <a:xfrm>
            <a:off x="500663" y="1470725"/>
            <a:ext cx="68222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2" name="Rectangle 4"/>
          <p:cNvSpPr>
            <a:spLocks noChangeArrowheads="1"/>
          </p:cNvSpPr>
          <p:nvPr/>
        </p:nvSpPr>
        <p:spPr bwMode="auto">
          <a:xfrm>
            <a:off x="3096449" y="1429918"/>
            <a:ext cx="97135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i="1" dirty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sz="1600" baseline="-25000" dirty="0">
                <a:solidFill>
                  <a:prstClr val="black"/>
                </a:solidFill>
                <a:latin typeface="Bookman Old Style" pitchFamily="18" charset="0"/>
              </a:rPr>
              <a:t>1</a:t>
            </a:r>
            <a:r>
              <a:rPr lang="en-US" sz="1600" dirty="0">
                <a:solidFill>
                  <a:prstClr val="black"/>
                </a:solidFill>
                <a:latin typeface="Bookman Old Style" pitchFamily="18" charset="0"/>
              </a:rPr>
              <a:t>:</a:t>
            </a:r>
            <a:r>
              <a:rPr lang="en-US" sz="1600" i="1" dirty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sz="1600" baseline="-25000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3" name="Rectangle 4"/>
          <p:cNvSpPr>
            <a:spLocks noChangeArrowheads="1"/>
          </p:cNvSpPr>
          <p:nvPr/>
        </p:nvSpPr>
        <p:spPr bwMode="auto">
          <a:xfrm>
            <a:off x="4690133" y="4091580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sz="1600" dirty="0">
              <a:solidFill>
                <a:prstClr val="black"/>
              </a:solidFill>
              <a:latin typeface="Symbol" panose="05050102010706020507" pitchFamily="18" charset="2"/>
              <a:sym typeface="Symbol" pitchFamily="18" charset="2"/>
            </a:endParaRPr>
          </a:p>
        </p:txBody>
      </p:sp>
      <p:sp>
        <p:nvSpPr>
          <p:cNvPr id="74" name="Rectangle 4"/>
          <p:cNvSpPr>
            <a:spLocks noChangeArrowheads="1"/>
          </p:cNvSpPr>
          <p:nvPr/>
        </p:nvSpPr>
        <p:spPr bwMode="auto">
          <a:xfrm>
            <a:off x="2407537" y="4168701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=</a:t>
            </a:r>
          </a:p>
        </p:txBody>
      </p:sp>
      <p:sp>
        <p:nvSpPr>
          <p:cNvPr id="75" name="Rectangle 4"/>
          <p:cNvSpPr>
            <a:spLocks noChangeArrowheads="1"/>
          </p:cNvSpPr>
          <p:nvPr/>
        </p:nvSpPr>
        <p:spPr bwMode="auto">
          <a:xfrm>
            <a:off x="2093986" y="4168701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i="1" dirty="0" smtClean="0">
                <a:solidFill>
                  <a:prstClr val="black"/>
                </a:solidFill>
                <a:latin typeface="Bookman Old Style" pitchFamily="18" charset="0"/>
              </a:rPr>
              <a:t>x</a:t>
            </a:r>
            <a:endParaRPr lang="en-US" sz="1600" i="1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6" name="Rectangle 4"/>
          <p:cNvSpPr>
            <a:spLocks noChangeArrowheads="1"/>
          </p:cNvSpPr>
          <p:nvPr/>
        </p:nvSpPr>
        <p:spPr bwMode="auto">
          <a:xfrm>
            <a:off x="1767738" y="4168701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sz="1600" dirty="0">
              <a:solidFill>
                <a:prstClr val="black"/>
              </a:solidFill>
              <a:latin typeface="Symbol" panose="05050102010706020507" pitchFamily="18" charset="2"/>
              <a:sym typeface="Symbol" pitchFamily="18" charset="2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1082437" y="2811950"/>
            <a:ext cx="2801690" cy="586616"/>
            <a:chOff x="5625047" y="2624207"/>
            <a:chExt cx="2801690" cy="586616"/>
          </a:xfrm>
        </p:grpSpPr>
        <p:sp>
          <p:nvSpPr>
            <p:cNvPr id="78" name="Rounded Rectangle 77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defTabSz="913464"/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625047" y="2624207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B be </a:t>
              </a:r>
              <a:r>
                <a:rPr lang="en-US" sz="16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(</a:t>
              </a:r>
              <a:r>
                <a:rPr lang="en-US" sz="1600" i="1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aseline="-250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i="1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aseline="-250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80" name="Rectangular Callout 79"/>
          <p:cNvSpPr/>
          <p:nvPr/>
        </p:nvSpPr>
        <p:spPr>
          <a:xfrm>
            <a:off x="517033" y="866309"/>
            <a:ext cx="1672817" cy="418447"/>
          </a:xfrm>
          <a:prstGeom prst="wedgeRectCallout">
            <a:avLst>
              <a:gd name="adj1" fmla="val -3080"/>
              <a:gd name="adj2" fmla="val 107538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586898" y="939841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1370601" y="939841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504606" y="886669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kern="0" dirty="0" smtClean="0">
                <a:solidFill>
                  <a:prstClr val="white"/>
                </a:solidFill>
                <a:latin typeface="Bookman Old Style" pitchFamily="18" charset="0"/>
              </a:rPr>
              <a:t>x</a:t>
            </a:r>
            <a:r>
              <a:rPr lang="en-US" sz="1600" kern="0" baseline="-25000" dirty="0" smtClean="0">
                <a:solidFill>
                  <a:prstClr val="white"/>
                </a:solidFill>
                <a:latin typeface="Bookman Old Style" pitchFamily="18" charset="0"/>
              </a:rPr>
              <a:t>1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</a:rPr>
              <a:t> = 2,</a:t>
            </a:r>
            <a:endParaRPr lang="en-IN" sz="16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313378" y="886669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kern="0" dirty="0" smtClean="0">
                <a:solidFill>
                  <a:prstClr val="white"/>
                </a:solidFill>
                <a:latin typeface="Bookman Old Style" pitchFamily="18" charset="0"/>
              </a:rPr>
              <a:t>y</a:t>
            </a:r>
            <a:r>
              <a:rPr lang="en-US" sz="1600" kern="0" baseline="-25000" dirty="0" smtClean="0">
                <a:solidFill>
                  <a:prstClr val="white"/>
                </a:solidFill>
                <a:latin typeface="Bookman Old Style" pitchFamily="18" charset="0"/>
              </a:rPr>
              <a:t>1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</a:rPr>
              <a:t> = 1</a:t>
            </a:r>
            <a:endParaRPr lang="en-IN" sz="16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5" name="Rectangular Callout 84"/>
          <p:cNvSpPr/>
          <p:nvPr/>
        </p:nvSpPr>
        <p:spPr>
          <a:xfrm>
            <a:off x="2197273" y="888938"/>
            <a:ext cx="1672817" cy="418447"/>
          </a:xfrm>
          <a:prstGeom prst="wedgeRectCallout">
            <a:avLst>
              <a:gd name="adj1" fmla="val -49617"/>
              <a:gd name="adj2" fmla="val 113444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2267138" y="962470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3050841" y="962470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2181319" y="909298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kern="0" dirty="0" smtClean="0">
                <a:solidFill>
                  <a:prstClr val="white"/>
                </a:solidFill>
                <a:latin typeface="Bookman Old Style" pitchFamily="18" charset="0"/>
              </a:rPr>
              <a:t>x</a:t>
            </a:r>
            <a:r>
              <a:rPr lang="en-US" sz="1600" kern="0" baseline="-25000" dirty="0" smtClean="0">
                <a:solidFill>
                  <a:prstClr val="white"/>
                </a:solidFill>
                <a:latin typeface="Bookman Old Style" pitchFamily="18" charset="0"/>
              </a:rPr>
              <a:t>2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</a:rPr>
              <a:t> = 5,</a:t>
            </a:r>
            <a:endParaRPr lang="en-IN" sz="16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2961344" y="909298"/>
            <a:ext cx="901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kern="0" dirty="0" smtClean="0">
                <a:solidFill>
                  <a:prstClr val="white"/>
                </a:solidFill>
                <a:latin typeface="Bookman Old Style" pitchFamily="18" charset="0"/>
              </a:rPr>
              <a:t>y</a:t>
            </a:r>
            <a:r>
              <a:rPr lang="en-US" sz="1600" kern="0" baseline="-25000" dirty="0" smtClean="0">
                <a:solidFill>
                  <a:prstClr val="white"/>
                </a:solidFill>
                <a:latin typeface="Bookman Old Style" pitchFamily="18" charset="0"/>
              </a:rPr>
              <a:t>2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</a:rPr>
              <a:t> = –8</a:t>
            </a:r>
            <a:endParaRPr lang="en-IN" sz="16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0" name="AutoShape 30"/>
          <p:cNvSpPr>
            <a:spLocks noChangeArrowheads="1"/>
          </p:cNvSpPr>
          <p:nvPr/>
        </p:nvSpPr>
        <p:spPr bwMode="auto">
          <a:xfrm>
            <a:off x="3859128" y="4520338"/>
            <a:ext cx="1298004" cy="36864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b="0" kern="0" dirty="0" smtClea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3752237" y="4532012"/>
            <a:ext cx="7128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P =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4233581" y="4535906"/>
            <a:ext cx="4860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501077" y="4535906"/>
            <a:ext cx="2737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,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4592434" y="4535906"/>
            <a:ext cx="5307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 2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5" name="Double Bracket 94"/>
          <p:cNvSpPr/>
          <p:nvPr/>
        </p:nvSpPr>
        <p:spPr>
          <a:xfrm>
            <a:off x="4343676" y="4585601"/>
            <a:ext cx="736604" cy="250135"/>
          </a:xfrm>
          <a:prstGeom prst="bracketPair">
            <a:avLst>
              <a:gd name="adj" fmla="val 20625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sz="1600">
              <a:solidFill>
                <a:prstClr val="black"/>
              </a:solidFill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1174967" y="2818696"/>
            <a:ext cx="2801690" cy="586616"/>
            <a:chOff x="5625047" y="2624207"/>
            <a:chExt cx="2801690" cy="586616"/>
          </a:xfrm>
        </p:grpSpPr>
        <p:sp>
          <p:nvSpPr>
            <p:cNvPr id="97" name="Rounded Rectangle 96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defTabSz="913464"/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5625047" y="2624207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A </a:t>
              </a:r>
              <a:r>
                <a:rPr lang="en-US" sz="16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i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aseline="-250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i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aseline="-250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99" name="Rounded Rectangle 98"/>
          <p:cNvSpPr/>
          <p:nvPr/>
        </p:nvSpPr>
        <p:spPr bwMode="auto">
          <a:xfrm rot="10800000" flipH="1" flipV="1">
            <a:off x="537827" y="3499240"/>
            <a:ext cx="4131560" cy="886290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defTabSz="913464"/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963645" y="3638087"/>
            <a:ext cx="3112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white"/>
                </a:solidFill>
                <a:latin typeface="Bookman Old Style" panose="02050604050505020204" pitchFamily="18" charset="0"/>
              </a:rPr>
              <a:t>Which formula is used to find co-ordinates of P?</a:t>
            </a:r>
          </a:p>
        </p:txBody>
      </p:sp>
      <p:grpSp>
        <p:nvGrpSpPr>
          <p:cNvPr id="101" name="Group 100"/>
          <p:cNvGrpSpPr/>
          <p:nvPr/>
        </p:nvGrpSpPr>
        <p:grpSpPr>
          <a:xfrm>
            <a:off x="650221" y="3597092"/>
            <a:ext cx="2047128" cy="648238"/>
            <a:chOff x="4984379" y="5314950"/>
            <a:chExt cx="2396479" cy="648238"/>
          </a:xfrm>
        </p:grpSpPr>
        <p:grpSp>
          <p:nvGrpSpPr>
            <p:cNvPr id="102" name="Group 101"/>
            <p:cNvGrpSpPr/>
            <p:nvPr/>
          </p:nvGrpSpPr>
          <p:grpSpPr>
            <a:xfrm>
              <a:off x="5563310" y="5314950"/>
              <a:ext cx="1817548" cy="648238"/>
              <a:chOff x="4659313" y="1413460"/>
              <a:chExt cx="1817548" cy="648238"/>
            </a:xfrm>
          </p:grpSpPr>
          <p:sp>
            <p:nvSpPr>
              <p:cNvPr id="107" name="TextBox 106"/>
              <p:cNvSpPr txBox="1"/>
              <p:nvPr/>
            </p:nvSpPr>
            <p:spPr>
              <a:xfrm>
                <a:off x="6178113" y="1549690"/>
                <a:ext cx="2987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600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,</a:t>
                </a:r>
                <a:endParaRPr lang="en-IN" sz="1600" dirty="0">
                  <a:solidFill>
                    <a:srgbClr val="FFFF00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5328207" y="1431044"/>
                <a:ext cx="3606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600" dirty="0">
                    <a:solidFill>
                      <a:srgbClr val="FFFF00"/>
                    </a:solidFill>
                    <a:latin typeface="Bookman Old Style" pitchFamily="18" charset="0"/>
                  </a:rPr>
                  <a:t>+</a:t>
                </a: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4659313" y="1413460"/>
                <a:ext cx="87967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m</a:t>
                </a:r>
                <a:r>
                  <a:rPr lang="en-US" sz="1600" baseline="-25000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1</a:t>
                </a:r>
                <a:r>
                  <a:rPr lang="en-US" sz="1600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x</a:t>
                </a:r>
                <a:r>
                  <a:rPr lang="en-US" sz="1600" baseline="-25000" dirty="0" smtClean="0">
                    <a:solidFill>
                      <a:srgbClr val="FFFF00"/>
                    </a:solidFill>
                    <a:latin typeface="Bookman Old Style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endParaRPr lang="en-IN" sz="16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5515773" y="1413460"/>
                <a:ext cx="8635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m</a:t>
                </a:r>
                <a:r>
                  <a:rPr lang="en-US" sz="1600" baseline="-25000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r>
                  <a:rPr lang="en-US" sz="1600" i="1" baseline="-25000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 </a:t>
                </a:r>
                <a:r>
                  <a:rPr lang="en-US" sz="1600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x</a:t>
                </a:r>
                <a:r>
                  <a:rPr lang="en-US" sz="1600" baseline="-25000" dirty="0" smtClean="0">
                    <a:solidFill>
                      <a:srgbClr val="FFFF00"/>
                    </a:solidFill>
                    <a:latin typeface="Bookman Old Style" pitchFamily="18" charset="0"/>
                    <a:ea typeface="Calibri" pitchFamily="34" charset="0"/>
                    <a:cs typeface="Calibri" pitchFamily="34" charset="0"/>
                  </a:rPr>
                  <a:t>1</a:t>
                </a:r>
                <a:endParaRPr lang="en-IN" sz="16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5349607" y="1723144"/>
                <a:ext cx="3606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600" dirty="0">
                    <a:solidFill>
                      <a:srgbClr val="FFFF00"/>
                    </a:solidFill>
                    <a:latin typeface="Bookman Old Style" pitchFamily="18" charset="0"/>
                  </a:rPr>
                  <a:t>+</a:t>
                </a: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5565749" y="1705560"/>
                <a:ext cx="55208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m</a:t>
                </a:r>
                <a:r>
                  <a:rPr lang="en-US" sz="1600" baseline="-25000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endParaRPr lang="en-IN" sz="1600" baseline="-250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</p:grpSp>
        <p:cxnSp>
          <p:nvCxnSpPr>
            <p:cNvPr id="103" name="Straight Connector 102"/>
            <p:cNvCxnSpPr/>
            <p:nvPr/>
          </p:nvCxnSpPr>
          <p:spPr>
            <a:xfrm>
              <a:off x="5608045" y="5663710"/>
              <a:ext cx="1517274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Rectangle 4"/>
            <p:cNvSpPr>
              <a:spLocks noChangeArrowheads="1"/>
            </p:cNvSpPr>
            <p:nvPr/>
          </p:nvSpPr>
          <p:spPr bwMode="auto">
            <a:xfrm>
              <a:off x="5794978" y="5594103"/>
              <a:ext cx="61666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i="1" dirty="0" smtClean="0">
                  <a:solidFill>
                    <a:srgbClr val="FFFF00"/>
                  </a:solidFill>
                  <a:latin typeface="Bookman Old Style" pitchFamily="18" charset="0"/>
                </a:rPr>
                <a:t>m</a:t>
              </a:r>
              <a:r>
                <a:rPr lang="en-US" sz="1600" baseline="-25000" dirty="0" smtClean="0">
                  <a:solidFill>
                    <a:srgbClr val="FFFF00"/>
                  </a:solidFill>
                  <a:latin typeface="Bookman Old Style" pitchFamily="18" charset="0"/>
                </a:rPr>
                <a:t>1</a:t>
              </a:r>
              <a:endParaRPr lang="en-US" sz="1600" baseline="-25000" dirty="0">
                <a:solidFill>
                  <a:srgbClr val="FFFF00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105" name="Rectangle 4"/>
            <p:cNvSpPr>
              <a:spLocks noChangeArrowheads="1"/>
            </p:cNvSpPr>
            <p:nvPr/>
          </p:nvSpPr>
          <p:spPr bwMode="auto">
            <a:xfrm>
              <a:off x="4984379" y="5492750"/>
              <a:ext cx="38545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i="1" dirty="0" smtClean="0">
                  <a:solidFill>
                    <a:srgbClr val="FFFF00"/>
                  </a:solidFill>
                  <a:latin typeface="Bookman Old Style" pitchFamily="18" charset="0"/>
                </a:rPr>
                <a:t>x</a:t>
              </a:r>
              <a:endParaRPr lang="en-US" sz="1600" i="1" dirty="0">
                <a:solidFill>
                  <a:srgbClr val="FFFF00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106" name="Rectangle 4"/>
            <p:cNvSpPr>
              <a:spLocks noChangeArrowheads="1"/>
            </p:cNvSpPr>
            <p:nvPr/>
          </p:nvSpPr>
          <p:spPr bwMode="auto">
            <a:xfrm>
              <a:off x="5177463" y="5492750"/>
              <a:ext cx="38545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dirty="0">
                  <a:solidFill>
                    <a:srgbClr val="FFFF00"/>
                  </a:solidFill>
                  <a:latin typeface="Bookman Old Style" pitchFamily="18" charset="0"/>
                  <a:sym typeface="Symbol" pitchFamily="18" charset="2"/>
                </a:rPr>
                <a:t>=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2539134" y="3597092"/>
            <a:ext cx="1985228" cy="643354"/>
            <a:chOff x="7050164" y="5314950"/>
            <a:chExt cx="1985228" cy="643354"/>
          </a:xfrm>
        </p:grpSpPr>
        <p:grpSp>
          <p:nvGrpSpPr>
            <p:cNvPr id="114" name="Group 113"/>
            <p:cNvGrpSpPr/>
            <p:nvPr/>
          </p:nvGrpSpPr>
          <p:grpSpPr>
            <a:xfrm>
              <a:off x="7513964" y="5314950"/>
              <a:ext cx="1483617" cy="643354"/>
              <a:chOff x="6609967" y="1413460"/>
              <a:chExt cx="1483617" cy="643354"/>
            </a:xfrm>
          </p:grpSpPr>
          <p:sp>
            <p:nvSpPr>
              <p:cNvPr id="119" name="TextBox 118"/>
              <p:cNvSpPr txBox="1"/>
              <p:nvPr/>
            </p:nvSpPr>
            <p:spPr>
              <a:xfrm>
                <a:off x="7209795" y="1448628"/>
                <a:ext cx="3080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600" dirty="0">
                    <a:solidFill>
                      <a:srgbClr val="FFFF00"/>
                    </a:solidFill>
                    <a:latin typeface="Bookman Old Style" pitchFamily="18" charset="0"/>
                  </a:rPr>
                  <a:t>+</a:t>
                </a:r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6609967" y="1413460"/>
                <a:ext cx="68480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m</a:t>
                </a:r>
                <a:r>
                  <a:rPr lang="en-US" sz="1600" baseline="-25000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1</a:t>
                </a:r>
                <a:r>
                  <a:rPr lang="en-US" sz="1600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y</a:t>
                </a:r>
                <a:r>
                  <a:rPr lang="en-US" sz="1600" baseline="-25000" dirty="0" smtClean="0">
                    <a:solidFill>
                      <a:srgbClr val="FFFF00"/>
                    </a:solidFill>
                    <a:latin typeface="Bookman Old Style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endParaRPr lang="en-IN" sz="16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7408781" y="1413460"/>
                <a:ext cx="68480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m</a:t>
                </a:r>
                <a:r>
                  <a:rPr lang="en-US" sz="1600" baseline="-25000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r>
                  <a:rPr lang="en-US" sz="1600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y</a:t>
                </a:r>
                <a:r>
                  <a:rPr lang="en-US" sz="1600" baseline="-25000" dirty="0" smtClean="0">
                    <a:solidFill>
                      <a:srgbClr val="FFFF00"/>
                    </a:solidFill>
                    <a:latin typeface="Bookman Old Style" pitchFamily="18" charset="0"/>
                    <a:ea typeface="Calibri" pitchFamily="34" charset="0"/>
                    <a:cs typeface="Calibri" pitchFamily="34" charset="0"/>
                  </a:rPr>
                  <a:t>1</a:t>
                </a:r>
                <a:endParaRPr lang="en-IN" sz="16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7287818" y="1718260"/>
                <a:ext cx="3080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600" dirty="0">
                    <a:solidFill>
                      <a:srgbClr val="FFFF00"/>
                    </a:solidFill>
                    <a:latin typeface="Bookman Old Style" pitchFamily="18" charset="0"/>
                  </a:rPr>
                  <a:t>+</a:t>
                </a:r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7503961" y="1700676"/>
                <a:ext cx="47160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m</a:t>
                </a:r>
                <a:r>
                  <a:rPr lang="en-US" sz="1600" baseline="-25000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endParaRPr lang="en-IN" sz="1600" baseline="-250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</p:grpSp>
        <p:cxnSp>
          <p:nvCxnSpPr>
            <p:cNvPr id="115" name="Straight Connector 114"/>
            <p:cNvCxnSpPr/>
            <p:nvPr/>
          </p:nvCxnSpPr>
          <p:spPr>
            <a:xfrm>
              <a:off x="7562742" y="5663710"/>
              <a:ext cx="1472650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Rectangle 4"/>
            <p:cNvSpPr>
              <a:spLocks noChangeArrowheads="1"/>
            </p:cNvSpPr>
            <p:nvPr/>
          </p:nvSpPr>
          <p:spPr bwMode="auto">
            <a:xfrm>
              <a:off x="7752666" y="5579694"/>
              <a:ext cx="51534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i="1" dirty="0" smtClean="0">
                  <a:solidFill>
                    <a:srgbClr val="FFFF00"/>
                  </a:solidFill>
                  <a:latin typeface="Bookman Old Style" pitchFamily="18" charset="0"/>
                </a:rPr>
                <a:t>m</a:t>
              </a:r>
              <a:r>
                <a:rPr lang="en-US" sz="1600" baseline="-25000" dirty="0" smtClean="0">
                  <a:solidFill>
                    <a:srgbClr val="FFFF00"/>
                  </a:solidFill>
                  <a:latin typeface="Bookman Old Style" pitchFamily="18" charset="0"/>
                </a:rPr>
                <a:t>1</a:t>
              </a:r>
              <a:endParaRPr lang="en-US" sz="1600" baseline="-25000" dirty="0">
                <a:solidFill>
                  <a:srgbClr val="FFFF00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117" name="Rectangle 4"/>
            <p:cNvSpPr>
              <a:spLocks noChangeArrowheads="1"/>
            </p:cNvSpPr>
            <p:nvPr/>
          </p:nvSpPr>
          <p:spPr bwMode="auto">
            <a:xfrm>
              <a:off x="7050164" y="5486400"/>
              <a:ext cx="38545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i="1" dirty="0" smtClean="0">
                  <a:solidFill>
                    <a:srgbClr val="FFFF00"/>
                  </a:solidFill>
                  <a:latin typeface="Bookman Old Style" pitchFamily="18" charset="0"/>
                </a:rPr>
                <a:t>y</a:t>
              </a:r>
              <a:endParaRPr lang="en-US" sz="1600" i="1" dirty="0">
                <a:solidFill>
                  <a:srgbClr val="FFFF00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118" name="Rectangle 4"/>
            <p:cNvSpPr>
              <a:spLocks noChangeArrowheads="1"/>
            </p:cNvSpPr>
            <p:nvPr/>
          </p:nvSpPr>
          <p:spPr bwMode="auto">
            <a:xfrm>
              <a:off x="7246484" y="5486400"/>
              <a:ext cx="38545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dirty="0">
                  <a:solidFill>
                    <a:srgbClr val="FFFF00"/>
                  </a:solidFill>
                  <a:latin typeface="Bookman Old Style" pitchFamily="18" charset="0"/>
                  <a:sym typeface="Symbol" pitchFamily="18" charset="2"/>
                </a:rPr>
                <a:t>=</a:t>
              </a:r>
            </a:p>
          </p:txBody>
        </p:sp>
      </p:grpSp>
      <p:sp>
        <p:nvSpPr>
          <p:cNvPr id="124" name="TextBox 123"/>
          <p:cNvSpPr txBox="1"/>
          <p:nvPr/>
        </p:nvSpPr>
        <p:spPr>
          <a:xfrm>
            <a:off x="1182971" y="3638087"/>
            <a:ext cx="2673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FFFF00"/>
                </a:solidFill>
                <a:latin typeface="Bookman Old Style" panose="02050604050505020204" pitchFamily="18" charset="0"/>
                <a:sym typeface="Symbol"/>
              </a:rPr>
              <a:t>Section formula for Internal Division.</a:t>
            </a:r>
            <a:endParaRPr lang="en-US" sz="1600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36" name="Group 135"/>
          <p:cNvGrpSpPr/>
          <p:nvPr/>
        </p:nvGrpSpPr>
        <p:grpSpPr>
          <a:xfrm>
            <a:off x="5347020" y="1397400"/>
            <a:ext cx="3151508" cy="676565"/>
            <a:chOff x="2747685" y="2538539"/>
            <a:chExt cx="3151508" cy="676565"/>
          </a:xfrm>
        </p:grpSpPr>
        <p:grpSp>
          <p:nvGrpSpPr>
            <p:cNvPr id="137" name="Group 136"/>
            <p:cNvGrpSpPr/>
            <p:nvPr/>
          </p:nvGrpSpPr>
          <p:grpSpPr>
            <a:xfrm>
              <a:off x="3111276" y="2538539"/>
              <a:ext cx="2425924" cy="68009"/>
              <a:chOff x="3111276" y="2538539"/>
              <a:chExt cx="2425924" cy="68009"/>
            </a:xfrm>
          </p:grpSpPr>
          <p:cxnSp>
            <p:nvCxnSpPr>
              <p:cNvPr id="144" name="Straight Connector 143"/>
              <p:cNvCxnSpPr/>
              <p:nvPr/>
            </p:nvCxnSpPr>
            <p:spPr>
              <a:xfrm rot="16200000">
                <a:off x="4318178" y="1364848"/>
                <a:ext cx="0" cy="241380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Oval 144"/>
              <p:cNvSpPr/>
              <p:nvPr/>
            </p:nvSpPr>
            <p:spPr>
              <a:xfrm>
                <a:off x="3120830" y="2546921"/>
                <a:ext cx="54864" cy="5486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3919601" y="2538539"/>
                <a:ext cx="54864" cy="5486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5482336" y="2551684"/>
                <a:ext cx="54864" cy="5486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8" name="Rectangle 137"/>
            <p:cNvSpPr/>
            <p:nvPr/>
          </p:nvSpPr>
          <p:spPr>
            <a:xfrm>
              <a:off x="2946176" y="2606548"/>
              <a:ext cx="40595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A</a:t>
              </a:r>
              <a:endParaRPr lang="en-IN" sz="1600" baseline="-250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3786533" y="2587498"/>
              <a:ext cx="40595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P</a:t>
              </a:r>
              <a:endParaRPr lang="en-IN" sz="1600" baseline="-250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5334223" y="2594137"/>
              <a:ext cx="40595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B</a:t>
              </a:r>
              <a:endParaRPr lang="en-IN" sz="1600" baseline="-250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2747685" y="2876550"/>
              <a:ext cx="96290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(2, 1)</a:t>
              </a:r>
              <a:endParaRPr lang="en-IN" sz="1600" baseline="-250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3502744" y="2876550"/>
              <a:ext cx="83371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(</a:t>
              </a:r>
              <a:r>
                <a:rPr lang="en-US" sz="1600" i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x</a:t>
              </a:r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, </a:t>
              </a:r>
              <a:r>
                <a:rPr lang="en-US" sz="1600" i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y</a:t>
              </a:r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)</a:t>
              </a:r>
              <a:endParaRPr lang="en-IN" sz="1600" baseline="-250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5065479" y="2876550"/>
              <a:ext cx="83371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(5, –8)</a:t>
              </a:r>
              <a:endParaRPr lang="en-IN" sz="1600" baseline="-250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148" name="Rectangle 4"/>
          <p:cNvSpPr>
            <a:spLocks noChangeArrowheads="1"/>
          </p:cNvSpPr>
          <p:nvPr/>
        </p:nvSpPr>
        <p:spPr bwMode="auto">
          <a:xfrm>
            <a:off x="5933821" y="4098041"/>
            <a:ext cx="74578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= – 2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5340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35" presetClass="emph" presetSubtype="0" repeatCount="3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500"/>
                            </p:stCondLst>
                            <p:childTnLst>
                              <p:par>
                                <p:cTn id="2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1000"/>
                            </p:stCondLst>
                            <p:childTnLst>
                              <p:par>
                                <p:cTn id="2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500"/>
                            </p:stCondLst>
                            <p:childTnLst>
                              <p:par>
                                <p:cTn id="2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1000"/>
                            </p:stCondLst>
                            <p:childTnLst>
                              <p:par>
                                <p:cTn id="2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1500"/>
                            </p:stCondLst>
                            <p:childTnLst>
                              <p:par>
                                <p:cTn id="23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2" presetID="35" presetClass="emph" presetSubtype="0" repeatCount="3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9" fill="hold">
                            <p:stCondLst>
                              <p:cond delay="500"/>
                            </p:stCondLst>
                            <p:childTnLst>
                              <p:par>
                                <p:cTn id="3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3" fill="hold">
                            <p:stCondLst>
                              <p:cond delay="1000"/>
                            </p:stCondLst>
                            <p:childTnLst>
                              <p:par>
                                <p:cTn id="3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>
                      <p:stCondLst>
                        <p:cond delay="indefinite"/>
                      </p:stCondLst>
                      <p:childTnLst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" fill="hold">
                            <p:stCondLst>
                              <p:cond delay="500"/>
                            </p:stCondLst>
                            <p:childTnLst>
                              <p:par>
                                <p:cTn id="40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1" fill="hold">
                            <p:stCondLst>
                              <p:cond delay="1000"/>
                            </p:stCondLst>
                            <p:childTnLst>
                              <p:par>
                                <p:cTn id="4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1500"/>
                            </p:stCondLst>
                            <p:childTnLst>
                              <p:par>
                                <p:cTn id="416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8" fill="hold">
                      <p:stCondLst>
                        <p:cond delay="indefinite"/>
                      </p:stCondLst>
                      <p:childTnLst>
                        <p:par>
                          <p:cTn id="429" fill="hold">
                            <p:stCondLst>
                              <p:cond delay="0"/>
                            </p:stCondLst>
                            <p:childTnLst>
                              <p:par>
                                <p:cTn id="4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3" fill="hold">
                      <p:stCondLst>
                        <p:cond delay="indefinite"/>
                      </p:stCondLst>
                      <p:childTnLst>
                        <p:par>
                          <p:cTn id="434" fill="hold">
                            <p:stCondLst>
                              <p:cond delay="0"/>
                            </p:stCondLst>
                            <p:childTnLst>
                              <p:par>
                                <p:cTn id="4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8" fill="hold">
                      <p:stCondLst>
                        <p:cond delay="indefinite"/>
                      </p:stCondLst>
                      <p:childTnLst>
                        <p:par>
                          <p:cTn id="439" fill="hold">
                            <p:stCondLst>
                              <p:cond delay="0"/>
                            </p:stCondLst>
                            <p:childTnLst>
                              <p:par>
                                <p:cTn id="4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3" fill="hold">
                      <p:stCondLst>
                        <p:cond delay="indefinite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6" fill="hold">
                      <p:stCondLst>
                        <p:cond delay="indefinite"/>
                      </p:stCondLst>
                      <p:childTnLst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0" fill="hold">
                      <p:stCondLst>
                        <p:cond delay="indefinite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5" fill="hold">
                      <p:stCondLst>
                        <p:cond delay="indefinite"/>
                      </p:stCondLst>
                      <p:childTnLst>
                        <p:par>
                          <p:cTn id="526" fill="hold">
                            <p:stCondLst>
                              <p:cond delay="0"/>
                            </p:stCondLst>
                            <p:childTnLst>
                              <p:par>
                                <p:cTn id="5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0" fill="hold">
                      <p:stCondLst>
                        <p:cond delay="indefinite"/>
                      </p:stCondLst>
                      <p:childTnLst>
                        <p:par>
                          <p:cTn id="531" fill="hold">
                            <p:stCondLst>
                              <p:cond delay="0"/>
                            </p:stCondLst>
                            <p:childTnLst>
                              <p:par>
                                <p:cTn id="5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0" fill="hold">
                      <p:stCondLst>
                        <p:cond delay="indefinite"/>
                      </p:stCondLst>
                      <p:childTnLst>
                        <p:par>
                          <p:cTn id="541" fill="hold">
                            <p:stCondLst>
                              <p:cond delay="0"/>
                            </p:stCondLst>
                            <p:childTnLst>
                              <p:par>
                                <p:cTn id="5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5" fill="hold">
                      <p:stCondLst>
                        <p:cond delay="indefinite"/>
                      </p:stCondLst>
                      <p:childTnLst>
                        <p:par>
                          <p:cTn id="546" fill="hold">
                            <p:stCondLst>
                              <p:cond delay="0"/>
                            </p:stCondLst>
                            <p:childTnLst>
                              <p:par>
                                <p:cTn id="5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0" fill="hold">
                      <p:stCondLst>
                        <p:cond delay="indefinite"/>
                      </p:stCondLst>
                      <p:childTnLst>
                        <p:par>
                          <p:cTn id="551" fill="hold">
                            <p:stCondLst>
                              <p:cond delay="0"/>
                            </p:stCondLst>
                            <p:childTnLst>
                              <p:par>
                                <p:cTn id="5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5" fill="hold">
                      <p:stCondLst>
                        <p:cond delay="indefinite"/>
                      </p:stCondLst>
                      <p:childTnLst>
                        <p:par>
                          <p:cTn id="556" fill="hold">
                            <p:stCondLst>
                              <p:cond delay="0"/>
                            </p:stCondLst>
                            <p:childTnLst>
                              <p:par>
                                <p:cTn id="5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0" fill="hold">
                      <p:stCondLst>
                        <p:cond delay="indefinite"/>
                      </p:stCondLst>
                      <p:childTnLst>
                        <p:par>
                          <p:cTn id="561" fill="hold">
                            <p:stCondLst>
                              <p:cond delay="0"/>
                            </p:stCondLst>
                            <p:childTnLst>
                              <p:par>
                                <p:cTn id="5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5" fill="hold">
                      <p:stCondLst>
                        <p:cond delay="indefinite"/>
                      </p:stCondLst>
                      <p:childTnLst>
                        <p:par>
                          <p:cTn id="566" fill="hold">
                            <p:stCondLst>
                              <p:cond delay="0"/>
                            </p:stCondLst>
                            <p:childTnLst>
                              <p:par>
                                <p:cTn id="5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0" fill="hold">
                      <p:stCondLst>
                        <p:cond delay="indefinite"/>
                      </p:stCondLst>
                      <p:childTnLst>
                        <p:par>
                          <p:cTn id="571" fill="hold">
                            <p:stCondLst>
                              <p:cond delay="0"/>
                            </p:stCondLst>
                            <p:childTnLst>
                              <p:par>
                                <p:cTn id="5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5" fill="hold">
                      <p:stCondLst>
                        <p:cond delay="indefinite"/>
                      </p:stCondLst>
                      <p:childTnLst>
                        <p:par>
                          <p:cTn id="576" fill="hold">
                            <p:stCondLst>
                              <p:cond delay="0"/>
                            </p:stCondLst>
                            <p:childTnLst>
                              <p:par>
                                <p:cTn id="5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0" fill="hold">
                      <p:stCondLst>
                        <p:cond delay="indefinite"/>
                      </p:stCondLst>
                      <p:childTnLst>
                        <p:par>
                          <p:cTn id="581" fill="hold">
                            <p:stCondLst>
                              <p:cond delay="0"/>
                            </p:stCondLst>
                            <p:childTnLst>
                              <p:par>
                                <p:cTn id="5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5" fill="hold">
                      <p:stCondLst>
                        <p:cond delay="indefinite"/>
                      </p:stCondLst>
                      <p:childTnLst>
                        <p:par>
                          <p:cTn id="586" fill="hold">
                            <p:stCondLst>
                              <p:cond delay="0"/>
                            </p:stCondLst>
                            <p:childTnLst>
                              <p:par>
                                <p:cTn id="5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/>
      <p:bldP spid="134" grpId="0" animBg="1"/>
      <p:bldP spid="134" grpId="1" animBg="1"/>
      <p:bldP spid="133" grpId="0" animBg="1"/>
      <p:bldP spid="133" grpId="1" animBg="1"/>
      <p:bldP spid="132" grpId="0" animBg="1"/>
      <p:bldP spid="132" grpId="1" animBg="1"/>
      <p:bldP spid="131" grpId="0" animBg="1"/>
      <p:bldP spid="131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27" grpId="0" animBg="1"/>
      <p:bldP spid="127" grpId="1" animBg="1"/>
      <p:bldP spid="126" grpId="0" animBg="1"/>
      <p:bldP spid="126" grpId="1" animBg="1"/>
      <p:bldP spid="125" grpId="0" animBg="1"/>
      <p:bldP spid="125" grpId="1" animBg="1"/>
      <p:bldP spid="4" grpId="0" animBg="1"/>
      <p:bldP spid="4" grpId="1" animBg="1"/>
      <p:bldP spid="5" grpId="0"/>
      <p:bldP spid="9" grpId="0"/>
      <p:bldP spid="14" grpId="0"/>
      <p:bldP spid="15" grpId="0"/>
      <p:bldP spid="19" grpId="0"/>
      <p:bldP spid="24" grpId="0"/>
      <p:bldP spid="25" grpId="0" animBg="1"/>
      <p:bldP spid="25" grpId="1" animBg="1"/>
      <p:bldP spid="25" grpId="2" animBg="1"/>
      <p:bldP spid="25" grpId="3" animBg="1"/>
      <p:bldP spid="25" grpId="4" animBg="1"/>
      <p:bldP spid="25" grpId="5" animBg="1"/>
      <p:bldP spid="26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7" grpId="0"/>
      <p:bldP spid="38" grpId="0"/>
      <p:bldP spid="39" grpId="0"/>
      <p:bldP spid="40" grpId="0"/>
      <p:bldP spid="42" grpId="0"/>
      <p:bldP spid="43" grpId="0"/>
      <p:bldP spid="44" grpId="0"/>
      <p:bldP spid="45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6" grpId="0"/>
      <p:bldP spid="57" grpId="0"/>
      <p:bldP spid="58" grpId="0"/>
      <p:bldP spid="59" grpId="0"/>
      <p:bldP spid="61" grpId="0"/>
      <p:bldP spid="62" grpId="0"/>
      <p:bldP spid="63" grpId="0"/>
      <p:bldP spid="64" grpId="0"/>
      <p:bldP spid="66" grpId="0"/>
      <p:bldP spid="67" grpId="0"/>
      <p:bldP spid="68" grpId="0"/>
      <p:bldP spid="69" grpId="0"/>
      <p:bldP spid="70" grpId="0"/>
      <p:bldP spid="72" grpId="0"/>
      <p:bldP spid="73" grpId="0"/>
      <p:bldP spid="74" grpId="0"/>
      <p:bldP spid="75" grpId="0"/>
      <p:bldP spid="76" grpId="0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/>
      <p:bldP spid="83" grpId="1"/>
      <p:bldP spid="84" grpId="0"/>
      <p:bldP spid="84" grpId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/>
      <p:bldP spid="88" grpId="1"/>
      <p:bldP spid="89" grpId="0"/>
      <p:bldP spid="89" grpId="1"/>
      <p:bldP spid="90" grpId="0" animBg="1"/>
      <p:bldP spid="91" grpId="0"/>
      <p:bldP spid="92" grpId="0"/>
      <p:bldP spid="93" grpId="0"/>
      <p:bldP spid="94" grpId="0"/>
      <p:bldP spid="95" grpId="0" animBg="1"/>
      <p:bldP spid="99" grpId="0" animBg="1"/>
      <p:bldP spid="99" grpId="1" animBg="1"/>
      <p:bldP spid="100" grpId="0"/>
      <p:bldP spid="100" grpId="1"/>
      <p:bldP spid="124" grpId="0"/>
      <p:bldP spid="124" grpId="1"/>
      <p:bldP spid="14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AutoShape 30"/>
          <p:cNvSpPr>
            <a:spLocks noChangeArrowheads="1"/>
          </p:cNvSpPr>
          <p:nvPr/>
        </p:nvSpPr>
        <p:spPr bwMode="auto">
          <a:xfrm>
            <a:off x="2463143" y="3907950"/>
            <a:ext cx="1022263" cy="36864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b="0" kern="0" dirty="0" smtClea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95851" y="1222018"/>
            <a:ext cx="2137830" cy="243425"/>
          </a:xfrm>
          <a:prstGeom prst="roundRect">
            <a:avLst/>
          </a:prstGeom>
          <a:solidFill>
            <a:srgbClr val="FFC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193111" y="881078"/>
            <a:ext cx="3415510" cy="315297"/>
          </a:xfrm>
          <a:prstGeom prst="roundRect">
            <a:avLst/>
          </a:prstGeom>
          <a:solidFill>
            <a:srgbClr val="FFC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9"/>
              <p:cNvSpPr>
                <a:spLocks noChangeArrowheads="1"/>
              </p:cNvSpPr>
              <p:nvPr/>
            </p:nvSpPr>
            <p:spPr bwMode="auto">
              <a:xfrm>
                <a:off x="500663" y="575332"/>
                <a:ext cx="7522237" cy="9403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l">
                  <a:tabLst>
                    <a:tab pos="508000" algn="l"/>
                    <a:tab pos="514350" algn="l"/>
                  </a:tabLst>
                  <a:defRPr/>
                </a:pPr>
                <a:r>
                  <a:rPr lang="en-US" sz="1600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Q. Point P divides the line segment joining the points A (2, 1) and    </a:t>
                </a:r>
              </a:p>
              <a:p>
                <a:pPr algn="l">
                  <a:tabLst>
                    <a:tab pos="508000" algn="l"/>
                    <a:tab pos="514350" algn="l"/>
                  </a:tabLst>
                  <a:defRPr/>
                </a:pPr>
                <a:r>
                  <a:rPr lang="en-US" sz="1600" kern="0" dirty="0">
                    <a:solidFill>
                      <a:srgbClr val="0000FF"/>
                    </a:solidFill>
                    <a:latin typeface="Bookman Old Style" pitchFamily="18" charset="0"/>
                  </a:rPr>
                  <a:t> </a:t>
                </a:r>
                <a:r>
                  <a:rPr lang="en-US" sz="1600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    B (5, –8) respectively.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kern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𝐀𝐏</m:t>
                        </m:r>
                      </m:num>
                      <m:den>
                        <m:r>
                          <a:rPr lang="en-US" sz="1600" kern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𝐀𝐁</m:t>
                        </m:r>
                      </m:den>
                    </m:f>
                  </m:oMath>
                </a14:m>
                <a:r>
                  <a:rPr lang="en-US" sz="1600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 kern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sz="1600" i="1" kern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𝟑</m:t>
                        </m:r>
                      </m:den>
                    </m:f>
                  </m:oMath>
                </a14:m>
                <a:r>
                  <a:rPr lang="en-US" sz="1600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. If P lies on the line  2</a:t>
                </a:r>
                <a:r>
                  <a:rPr lang="en-US" sz="1600" i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x</a:t>
                </a:r>
                <a:r>
                  <a:rPr lang="en-US" sz="1600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 – </a:t>
                </a:r>
                <a:r>
                  <a:rPr lang="en-US" sz="1600" i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y</a:t>
                </a:r>
                <a:r>
                  <a:rPr lang="en-US" sz="1600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 + </a:t>
                </a:r>
                <a:r>
                  <a:rPr lang="en-US" sz="1600" i="1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k</a:t>
                </a:r>
                <a:r>
                  <a:rPr lang="en-US" sz="1600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 = 0, </a:t>
                </a:r>
              </a:p>
              <a:p>
                <a:pPr algn="l">
                  <a:tabLst>
                    <a:tab pos="508000" algn="l"/>
                    <a:tab pos="514350" algn="l"/>
                  </a:tabLst>
                  <a:defRPr/>
                </a:pPr>
                <a:r>
                  <a:rPr lang="en-US" sz="1600" kern="0" dirty="0">
                    <a:solidFill>
                      <a:srgbClr val="0000FF"/>
                    </a:solidFill>
                    <a:latin typeface="Bookman Old Style" pitchFamily="18" charset="0"/>
                  </a:rPr>
                  <a:t> </a:t>
                </a:r>
                <a:r>
                  <a:rPr lang="en-US" sz="1600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    find the value of k.</a:t>
                </a:r>
              </a:p>
            </p:txBody>
          </p:sp>
        </mc:Choice>
        <mc:Fallback xmlns="">
          <p:sp>
            <p:nvSpPr>
              <p:cNvPr id="2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0663" y="575332"/>
                <a:ext cx="7522237" cy="940386"/>
              </a:xfrm>
              <a:prstGeom prst="rect">
                <a:avLst/>
              </a:prstGeom>
              <a:blipFill rotWithShape="1">
                <a:blip r:embed="rId3"/>
                <a:stretch>
                  <a:fillRect l="-405" t="-1935" b="-709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500663" y="1470725"/>
            <a:ext cx="68222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47020" y="1397400"/>
            <a:ext cx="3151508" cy="676565"/>
            <a:chOff x="2747685" y="2538539"/>
            <a:chExt cx="3151508" cy="676565"/>
          </a:xfrm>
        </p:grpSpPr>
        <p:grpSp>
          <p:nvGrpSpPr>
            <p:cNvPr id="5" name="Group 4"/>
            <p:cNvGrpSpPr/>
            <p:nvPr/>
          </p:nvGrpSpPr>
          <p:grpSpPr>
            <a:xfrm>
              <a:off x="3111276" y="2538539"/>
              <a:ext cx="2425924" cy="68009"/>
              <a:chOff x="3111276" y="2538539"/>
              <a:chExt cx="2425924" cy="68009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 rot="16200000">
                <a:off x="4318178" y="1364848"/>
                <a:ext cx="0" cy="241380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/>
              <p:cNvSpPr/>
              <p:nvPr/>
            </p:nvSpPr>
            <p:spPr>
              <a:xfrm>
                <a:off x="3120830" y="2546921"/>
                <a:ext cx="54864" cy="5486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3953767" y="2538539"/>
                <a:ext cx="54864" cy="5486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5482336" y="2551684"/>
                <a:ext cx="54864" cy="5486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2946176" y="2606548"/>
              <a:ext cx="40595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A</a:t>
              </a:r>
              <a:endParaRPr lang="en-IN" sz="1600" baseline="-250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820699" y="2587498"/>
              <a:ext cx="40595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P</a:t>
              </a:r>
              <a:endParaRPr lang="en-IN" sz="1600" baseline="-250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334223" y="2594137"/>
              <a:ext cx="40595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B</a:t>
              </a:r>
              <a:endParaRPr lang="en-IN" sz="1600" baseline="-250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747685" y="2876550"/>
              <a:ext cx="96290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(2, 1)</a:t>
              </a:r>
              <a:endParaRPr lang="en-IN" sz="1600" baseline="-250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536910" y="2876550"/>
              <a:ext cx="83371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(3, –2)</a:t>
              </a:r>
              <a:endParaRPr lang="en-IN" sz="1600" baseline="-250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065479" y="2876550"/>
              <a:ext cx="83371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(5, –8)</a:t>
              </a:r>
              <a:endParaRPr lang="en-IN" sz="1600" baseline="-250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1078495" y="1466959"/>
            <a:ext cx="356624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P lies on the line 2</a:t>
            </a:r>
            <a:r>
              <a:rPr lang="en-US" sz="1600" i="1" dirty="0" smtClean="0">
                <a:solidFill>
                  <a:prstClr val="black"/>
                </a:solidFill>
                <a:latin typeface="Bookman Old Style" pitchFamily="18" charset="0"/>
              </a:rPr>
              <a:t>x</a:t>
            </a: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 – </a:t>
            </a:r>
            <a:r>
              <a:rPr lang="en-US" sz="1600" i="1" dirty="0" smtClean="0">
                <a:solidFill>
                  <a:prstClr val="black"/>
                </a:solidFill>
                <a:latin typeface="Bookman Old Style" pitchFamily="18" charset="0"/>
              </a:rPr>
              <a:t>y</a:t>
            </a: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 + </a:t>
            </a:r>
            <a:r>
              <a:rPr lang="en-US" sz="1600" i="1" dirty="0" smtClean="0">
                <a:solidFill>
                  <a:prstClr val="black"/>
                </a:solidFill>
                <a:latin typeface="Bookman Old Style" pitchFamily="18" charset="0"/>
              </a:rPr>
              <a:t>k</a:t>
            </a: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 = 0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21519" y="1794380"/>
            <a:ext cx="3884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Agency FB"/>
                <a:sym typeface="Symbol"/>
              </a:rPr>
              <a:t>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1078495" y="1794380"/>
            <a:ext cx="680381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Coordinates of point P satisfy the given</a:t>
            </a:r>
          </a:p>
          <a:p>
            <a:pPr marL="800100" indent="-800100" algn="l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equation 2</a:t>
            </a:r>
            <a:r>
              <a:rPr lang="en-US" sz="1600" i="1" dirty="0" smtClean="0">
                <a:solidFill>
                  <a:prstClr val="black"/>
                </a:solidFill>
                <a:latin typeface="Bookman Old Style" pitchFamily="18" charset="0"/>
              </a:rPr>
              <a:t>x</a:t>
            </a: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 – </a:t>
            </a:r>
            <a:r>
              <a:rPr lang="en-US" sz="1600" i="1" dirty="0" smtClean="0">
                <a:solidFill>
                  <a:prstClr val="black"/>
                </a:solidFill>
                <a:latin typeface="Bookman Old Style" pitchFamily="18" charset="0"/>
              </a:rPr>
              <a:t>y</a:t>
            </a: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 + </a:t>
            </a:r>
            <a:r>
              <a:rPr lang="en-US" sz="1600" i="1" dirty="0" smtClean="0">
                <a:solidFill>
                  <a:prstClr val="black"/>
                </a:solidFill>
                <a:latin typeface="Bookman Old Style" pitchFamily="18" charset="0"/>
              </a:rPr>
              <a:t>k</a:t>
            </a: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 = 0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28445" y="2362420"/>
            <a:ext cx="3884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Agency FB"/>
                <a:sym typeface="Symbol"/>
              </a:rPr>
              <a:t>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1085422" y="2362420"/>
            <a:ext cx="310769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We substitute </a:t>
            </a:r>
            <a:r>
              <a:rPr lang="en-US" sz="1600" i="1" dirty="0" smtClean="0">
                <a:solidFill>
                  <a:prstClr val="black"/>
                </a:solidFill>
                <a:latin typeface="Bookman Old Style" pitchFamily="18" charset="0"/>
              </a:rPr>
              <a:t>x</a:t>
            </a: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 = 3, </a:t>
            </a:r>
            <a:r>
              <a:rPr lang="en-US" sz="1600" i="1" dirty="0" smtClean="0">
                <a:solidFill>
                  <a:prstClr val="black"/>
                </a:solidFill>
                <a:latin typeface="Bookman Old Style" pitchFamily="18" charset="0"/>
              </a:rPr>
              <a:t>y</a:t>
            </a: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 = – 2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4" name="Rectangle 4"/>
          <p:cNvSpPr>
            <a:spLocks noChangeArrowheads="1"/>
          </p:cNvSpPr>
          <p:nvPr/>
        </p:nvSpPr>
        <p:spPr bwMode="auto">
          <a:xfrm>
            <a:off x="1084845" y="2702621"/>
            <a:ext cx="30580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1237747" y="2696153"/>
            <a:ext cx="48098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(3)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6" name="Rectangle 4"/>
          <p:cNvSpPr>
            <a:spLocks noChangeArrowheads="1"/>
          </p:cNvSpPr>
          <p:nvPr/>
        </p:nvSpPr>
        <p:spPr bwMode="auto">
          <a:xfrm>
            <a:off x="1562099" y="2702621"/>
            <a:ext cx="31327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–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1718736" y="2702621"/>
            <a:ext cx="70535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(– 2)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2237094" y="2702621"/>
            <a:ext cx="31327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9" name="Rectangle 4"/>
          <p:cNvSpPr>
            <a:spLocks noChangeArrowheads="1"/>
          </p:cNvSpPr>
          <p:nvPr/>
        </p:nvSpPr>
        <p:spPr bwMode="auto">
          <a:xfrm>
            <a:off x="2471322" y="2702621"/>
            <a:ext cx="31327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i="1" dirty="0" smtClean="0">
                <a:solidFill>
                  <a:prstClr val="black"/>
                </a:solidFill>
                <a:latin typeface="Bookman Old Style" pitchFamily="18" charset="0"/>
              </a:rPr>
              <a:t>k</a:t>
            </a:r>
            <a:endParaRPr lang="en-US" sz="1600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0" name="Rectangle 4"/>
          <p:cNvSpPr>
            <a:spLocks noChangeArrowheads="1"/>
          </p:cNvSpPr>
          <p:nvPr/>
        </p:nvSpPr>
        <p:spPr bwMode="auto">
          <a:xfrm>
            <a:off x="2702143" y="2702621"/>
            <a:ext cx="31327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1" name="Rectangle 4"/>
          <p:cNvSpPr>
            <a:spLocks noChangeArrowheads="1"/>
          </p:cNvSpPr>
          <p:nvPr/>
        </p:nvSpPr>
        <p:spPr bwMode="auto">
          <a:xfrm>
            <a:off x="2945566" y="2702621"/>
            <a:ext cx="31327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0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27868" y="3070921"/>
            <a:ext cx="3884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Agency FB"/>
                <a:sym typeface="Symbol"/>
              </a:rPr>
              <a:t>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1532520" y="3070921"/>
            <a:ext cx="30580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6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4" name="Rectangle 4"/>
          <p:cNvSpPr>
            <a:spLocks noChangeArrowheads="1"/>
          </p:cNvSpPr>
          <p:nvPr/>
        </p:nvSpPr>
        <p:spPr bwMode="auto">
          <a:xfrm>
            <a:off x="1736724" y="3070921"/>
            <a:ext cx="31327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1979086" y="3070921"/>
            <a:ext cx="29738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auto">
          <a:xfrm>
            <a:off x="2237094" y="3070921"/>
            <a:ext cx="31327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2471322" y="3070921"/>
            <a:ext cx="31327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i="1" dirty="0" smtClean="0">
                <a:solidFill>
                  <a:prstClr val="black"/>
                </a:solidFill>
                <a:latin typeface="Bookman Old Style" pitchFamily="18" charset="0"/>
              </a:rPr>
              <a:t>k</a:t>
            </a:r>
            <a:endParaRPr lang="en-US" sz="1600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8" name="Rectangle 4"/>
          <p:cNvSpPr>
            <a:spLocks noChangeArrowheads="1"/>
          </p:cNvSpPr>
          <p:nvPr/>
        </p:nvSpPr>
        <p:spPr bwMode="auto">
          <a:xfrm>
            <a:off x="2702143" y="3070921"/>
            <a:ext cx="31327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9" name="Rectangle 4"/>
          <p:cNvSpPr>
            <a:spLocks noChangeArrowheads="1"/>
          </p:cNvSpPr>
          <p:nvPr/>
        </p:nvSpPr>
        <p:spPr bwMode="auto">
          <a:xfrm>
            <a:off x="2945566" y="3070921"/>
            <a:ext cx="31327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0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27868" y="3436046"/>
            <a:ext cx="3884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Agency FB"/>
                <a:sym typeface="Symbol"/>
              </a:rPr>
              <a:t>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1" name="Rectangle 4"/>
          <p:cNvSpPr>
            <a:spLocks noChangeArrowheads="1"/>
          </p:cNvSpPr>
          <p:nvPr/>
        </p:nvSpPr>
        <p:spPr bwMode="auto">
          <a:xfrm>
            <a:off x="1979086" y="3436046"/>
            <a:ext cx="29738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8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2" name="Rectangle 4"/>
          <p:cNvSpPr>
            <a:spLocks noChangeArrowheads="1"/>
          </p:cNvSpPr>
          <p:nvPr/>
        </p:nvSpPr>
        <p:spPr bwMode="auto">
          <a:xfrm>
            <a:off x="2237094" y="3436046"/>
            <a:ext cx="31327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3" name="Rectangle 4"/>
          <p:cNvSpPr>
            <a:spLocks noChangeArrowheads="1"/>
          </p:cNvSpPr>
          <p:nvPr/>
        </p:nvSpPr>
        <p:spPr bwMode="auto">
          <a:xfrm>
            <a:off x="2471322" y="3436046"/>
            <a:ext cx="31327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i="1" dirty="0" smtClean="0">
                <a:solidFill>
                  <a:prstClr val="black"/>
                </a:solidFill>
                <a:latin typeface="Bookman Old Style" pitchFamily="18" charset="0"/>
              </a:rPr>
              <a:t>k</a:t>
            </a:r>
            <a:endParaRPr lang="en-US" sz="1600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4" name="Rectangle 4"/>
          <p:cNvSpPr>
            <a:spLocks noChangeArrowheads="1"/>
          </p:cNvSpPr>
          <p:nvPr/>
        </p:nvSpPr>
        <p:spPr bwMode="auto">
          <a:xfrm>
            <a:off x="2702143" y="3436046"/>
            <a:ext cx="31327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5" name="Rectangle 4"/>
          <p:cNvSpPr>
            <a:spLocks noChangeArrowheads="1"/>
          </p:cNvSpPr>
          <p:nvPr/>
        </p:nvSpPr>
        <p:spPr bwMode="auto">
          <a:xfrm>
            <a:off x="2945566" y="3436046"/>
            <a:ext cx="31327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0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27868" y="3924996"/>
            <a:ext cx="3884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Agency FB"/>
                <a:sym typeface="Symbol"/>
              </a:rPr>
              <a:t>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7" name="Rectangle 4"/>
          <p:cNvSpPr>
            <a:spLocks noChangeArrowheads="1"/>
          </p:cNvSpPr>
          <p:nvPr/>
        </p:nvSpPr>
        <p:spPr bwMode="auto">
          <a:xfrm>
            <a:off x="2471322" y="3924996"/>
            <a:ext cx="31327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i="1" dirty="0" smtClean="0">
                <a:solidFill>
                  <a:prstClr val="black"/>
                </a:solidFill>
                <a:latin typeface="Bookman Old Style" pitchFamily="18" charset="0"/>
              </a:rPr>
              <a:t>k</a:t>
            </a:r>
            <a:endParaRPr lang="en-US" sz="1600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8" name="Rectangle 4"/>
          <p:cNvSpPr>
            <a:spLocks noChangeArrowheads="1"/>
          </p:cNvSpPr>
          <p:nvPr/>
        </p:nvSpPr>
        <p:spPr bwMode="auto">
          <a:xfrm>
            <a:off x="2702143" y="3924996"/>
            <a:ext cx="31327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9" name="Rectangle 4"/>
          <p:cNvSpPr>
            <a:spLocks noChangeArrowheads="1"/>
          </p:cNvSpPr>
          <p:nvPr/>
        </p:nvSpPr>
        <p:spPr bwMode="auto">
          <a:xfrm>
            <a:off x="2945566" y="3924996"/>
            <a:ext cx="50629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– 8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82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"/>
                            </p:stCondLst>
                            <p:childTnLst>
                              <p:par>
                                <p:cTn id="1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6" grpId="0" animBg="1"/>
      <p:bldP spid="17" grpId="0" animBg="1"/>
      <p:bldP spid="18" grpId="0"/>
      <p:bldP spid="19" grpId="0"/>
      <p:bldP spid="20" grpId="0" uiExpand="1" build="p"/>
      <p:bldP spid="21" grpId="0"/>
      <p:bldP spid="22" grpId="0" build="p"/>
      <p:bldP spid="24" grpId="0" build="p"/>
      <p:bldP spid="25" grpId="0" build="p"/>
      <p:bldP spid="26" grpId="0" build="p"/>
      <p:bldP spid="27" grpId="0" build="p"/>
      <p:bldP spid="28" grpId="0" build="p"/>
      <p:bldP spid="29" grpId="0" build="p"/>
      <p:bldP spid="30" grpId="0" build="p"/>
      <p:bldP spid="31" grpId="0" build="p"/>
      <p:bldP spid="32" grpId="0"/>
      <p:bldP spid="33" grpId="0" build="p"/>
      <p:bldP spid="34" grpId="0" build="p"/>
      <p:bldP spid="35" grpId="0" build="p"/>
      <p:bldP spid="36" grpId="0" build="p"/>
      <p:bldP spid="37" grpId="0" build="p"/>
      <p:bldP spid="38" grpId="0" build="p"/>
      <p:bldP spid="39" grpId="0" build="p"/>
      <p:bldP spid="40" grpId="0"/>
      <p:bldP spid="41" grpId="0" build="p"/>
      <p:bldP spid="42" grpId="0" build="p"/>
      <p:bldP spid="43" grpId="0" build="p"/>
      <p:bldP spid="44" grpId="0" build="p"/>
      <p:bldP spid="45" grpId="0" build="p"/>
      <p:bldP spid="46" grpId="0"/>
      <p:bldP spid="47" grpId="0" build="p"/>
      <p:bldP spid="48" grpId="0" build="p"/>
      <p:bldP spid="4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7"/>
          <p:cNvSpPr txBox="1">
            <a:spLocks/>
          </p:cNvSpPr>
          <p:nvPr/>
        </p:nvSpPr>
        <p:spPr bwMode="auto">
          <a:xfrm>
            <a:off x="695323" y="2514600"/>
            <a:ext cx="6905627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algn="l"/>
            <a:r>
              <a:rPr lang="en-US" altLang="en-US" sz="3200" dirty="0" smtClean="0">
                <a:solidFill>
                  <a:srgbClr val="034EA2"/>
                </a:solidFill>
                <a:latin typeface="Bookman Old Style" pitchFamily="18" charset="0"/>
              </a:rPr>
              <a:t>COORDINATE GEOMETRY</a:t>
            </a:r>
            <a:endParaRPr lang="en-US" altLang="en-US" sz="32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7" name="Title 7"/>
          <p:cNvSpPr txBox="1">
            <a:spLocks/>
          </p:cNvSpPr>
          <p:nvPr/>
        </p:nvSpPr>
        <p:spPr bwMode="auto">
          <a:xfrm>
            <a:off x="685800" y="3038408"/>
            <a:ext cx="6819900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 algn="l">
              <a:buFont typeface="Arial" pitchFamily="34" charset="0"/>
              <a:buChar char="•"/>
            </a:pP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Sum based on Finding Area of a triangle</a:t>
            </a:r>
          </a:p>
        </p:txBody>
      </p:sp>
    </p:spTree>
    <p:extLst>
      <p:ext uri="{BB962C8B-B14F-4D97-AF65-F5344CB8AC3E}">
        <p14:creationId xmlns:p14="http://schemas.microsoft.com/office/powerpoint/2010/main" val="349507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650559" y="2059781"/>
            <a:ext cx="3842882" cy="1028700"/>
            <a:chOff x="2222500" y="1435100"/>
            <a:chExt cx="3843078" cy="1028700"/>
          </a:xfrm>
        </p:grpSpPr>
        <p:sp>
          <p:nvSpPr>
            <p:cNvPr id="3" name="Rounded Rectangle 2"/>
            <p:cNvSpPr/>
            <p:nvPr/>
          </p:nvSpPr>
          <p:spPr>
            <a:xfrm>
              <a:off x="2222500" y="1435100"/>
              <a:ext cx="3784600" cy="1028700"/>
            </a:xfrm>
            <a:prstGeom prst="roundRect">
              <a:avLst/>
            </a:prstGeom>
            <a:solidFill>
              <a:srgbClr val="6EF8EB"/>
            </a:solidFill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222500" y="1619250"/>
              <a:ext cx="3843078" cy="646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3600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MODULE </a:t>
              </a:r>
              <a:r>
                <a:rPr lang="en-US" sz="3600" dirty="0">
                  <a:solidFill>
                    <a:prstClr val="black"/>
                  </a:solidFill>
                  <a:latin typeface="Bookman Old Style" panose="02050604050505020204" pitchFamily="18" charset="0"/>
                </a:rPr>
                <a:t>- </a:t>
              </a:r>
              <a:r>
                <a:rPr lang="en-US" sz="3600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28</a:t>
              </a:r>
              <a:endParaRPr lang="en-US" sz="36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72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7"/>
          <p:cNvSpPr txBox="1">
            <a:spLocks/>
          </p:cNvSpPr>
          <p:nvPr/>
        </p:nvSpPr>
        <p:spPr bwMode="auto">
          <a:xfrm>
            <a:off x="695323" y="2514600"/>
            <a:ext cx="6905627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algn="l"/>
            <a:r>
              <a:rPr lang="en-US" altLang="en-US" sz="3200" dirty="0" smtClean="0">
                <a:solidFill>
                  <a:srgbClr val="034EA2"/>
                </a:solidFill>
                <a:latin typeface="Bookman Old Style" pitchFamily="18" charset="0"/>
              </a:rPr>
              <a:t>COORDINATE GEOMETRY</a:t>
            </a:r>
            <a:endParaRPr lang="en-US" altLang="en-US" sz="32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7" name="Title 7"/>
          <p:cNvSpPr txBox="1">
            <a:spLocks/>
          </p:cNvSpPr>
          <p:nvPr/>
        </p:nvSpPr>
        <p:spPr bwMode="auto">
          <a:xfrm>
            <a:off x="685800" y="3038408"/>
            <a:ext cx="6819900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 algn="l">
              <a:buFont typeface="Arial" pitchFamily="34" charset="0"/>
              <a:buChar char="•"/>
            </a:pP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Sum based on Finding Radius of a circle</a:t>
            </a:r>
          </a:p>
        </p:txBody>
      </p:sp>
    </p:spTree>
    <p:extLst>
      <p:ext uri="{BB962C8B-B14F-4D97-AF65-F5344CB8AC3E}">
        <p14:creationId xmlns:p14="http://schemas.microsoft.com/office/powerpoint/2010/main" val="288934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6178788" y="2654602"/>
            <a:ext cx="712287" cy="431864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" name="Rounded Rectangle 2"/>
          <p:cNvSpPr/>
          <p:nvPr/>
        </p:nvSpPr>
        <p:spPr>
          <a:xfrm>
            <a:off x="6995939" y="2415715"/>
            <a:ext cx="535152" cy="251460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Rounded Rectangle 3"/>
          <p:cNvSpPr/>
          <p:nvPr/>
        </p:nvSpPr>
        <p:spPr>
          <a:xfrm>
            <a:off x="7144066" y="1305434"/>
            <a:ext cx="763877" cy="244414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Rounded Rectangle 4"/>
          <p:cNvSpPr/>
          <p:nvPr/>
        </p:nvSpPr>
        <p:spPr>
          <a:xfrm>
            <a:off x="3715529" y="2842561"/>
            <a:ext cx="850190" cy="276606"/>
          </a:xfrm>
          <a:prstGeom prst="roundRect">
            <a:avLst/>
          </a:prstGeom>
          <a:solidFill>
            <a:srgbClr val="FFBDD3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Rounded Rectangle 5"/>
          <p:cNvSpPr/>
          <p:nvPr/>
        </p:nvSpPr>
        <p:spPr>
          <a:xfrm>
            <a:off x="1279498" y="2842561"/>
            <a:ext cx="792988" cy="276606"/>
          </a:xfrm>
          <a:prstGeom prst="roundRect">
            <a:avLst/>
          </a:prstGeom>
          <a:solidFill>
            <a:srgbClr val="FFBDD3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Rounded Rectangle 6"/>
          <p:cNvSpPr/>
          <p:nvPr/>
        </p:nvSpPr>
        <p:spPr>
          <a:xfrm>
            <a:off x="1054531" y="2422945"/>
            <a:ext cx="4846219" cy="381630"/>
          </a:xfrm>
          <a:prstGeom prst="round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Rounded Rectangle 7"/>
          <p:cNvSpPr/>
          <p:nvPr/>
        </p:nvSpPr>
        <p:spPr>
          <a:xfrm>
            <a:off x="1718119" y="2018346"/>
            <a:ext cx="457200" cy="304267"/>
          </a:xfrm>
          <a:prstGeom prst="roundRect">
            <a:avLst/>
          </a:prstGeom>
          <a:solidFill>
            <a:srgbClr val="FFBDD3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" name="Rounded Rectangle 8"/>
          <p:cNvSpPr/>
          <p:nvPr/>
        </p:nvSpPr>
        <p:spPr>
          <a:xfrm>
            <a:off x="1115052" y="2007460"/>
            <a:ext cx="457200" cy="304267"/>
          </a:xfrm>
          <a:prstGeom prst="roundRect">
            <a:avLst/>
          </a:prstGeom>
          <a:solidFill>
            <a:srgbClr val="FFBDD3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Rounded Rectangle 9"/>
          <p:cNvSpPr/>
          <p:nvPr/>
        </p:nvSpPr>
        <p:spPr>
          <a:xfrm>
            <a:off x="1096112" y="1620267"/>
            <a:ext cx="1011460" cy="264702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ounded Rectangle 10"/>
          <p:cNvSpPr/>
          <p:nvPr/>
        </p:nvSpPr>
        <p:spPr>
          <a:xfrm>
            <a:off x="1051423" y="855047"/>
            <a:ext cx="3957986" cy="259736"/>
          </a:xfrm>
          <a:prstGeom prst="roundRect">
            <a:avLst/>
          </a:prstGeom>
          <a:solidFill>
            <a:srgbClr val="FFC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ounded Rectangle 11"/>
          <p:cNvSpPr/>
          <p:nvPr/>
        </p:nvSpPr>
        <p:spPr>
          <a:xfrm>
            <a:off x="1068494" y="563634"/>
            <a:ext cx="5798695" cy="314281"/>
          </a:xfrm>
          <a:prstGeom prst="roundRect">
            <a:avLst/>
          </a:prstGeom>
          <a:solidFill>
            <a:srgbClr val="FFC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7722346" y="2590342"/>
            <a:ext cx="33695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anose="02050604050505020204" pitchFamily="18" charset="0"/>
              </a:rPr>
              <a:t>C</a:t>
            </a:r>
          </a:p>
        </p:txBody>
      </p:sp>
      <p:sp>
        <p:nvSpPr>
          <p:cNvPr id="14" name="Oval 6"/>
          <p:cNvSpPr>
            <a:spLocks noChangeArrowheads="1"/>
          </p:cNvSpPr>
          <p:nvPr/>
        </p:nvSpPr>
        <p:spPr bwMode="auto">
          <a:xfrm>
            <a:off x="6534932" y="1573390"/>
            <a:ext cx="1387648" cy="1387648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6857037" y="2468731"/>
            <a:ext cx="78776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5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anose="02050604050505020204" pitchFamily="18" charset="0"/>
              </a:rPr>
              <a:t>(a, b)</a:t>
            </a:r>
          </a:p>
        </p:txBody>
      </p:sp>
      <p:sp>
        <p:nvSpPr>
          <p:cNvPr id="16" name="Rectangle 21"/>
          <p:cNvSpPr>
            <a:spLocks noChangeArrowheads="1"/>
          </p:cNvSpPr>
          <p:nvPr/>
        </p:nvSpPr>
        <p:spPr bwMode="auto">
          <a:xfrm>
            <a:off x="7074340" y="1259310"/>
            <a:ext cx="33214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>
                <a:solidFill>
                  <a:sysClr val="windowText" lastClr="000000"/>
                </a:solidFill>
                <a:latin typeface="Bookman Old Style" panose="02050604050505020204" pitchFamily="18" charset="0"/>
              </a:rPr>
              <a:t>A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anose="02050604050505020204" pitchFamily="18" charset="0"/>
            </a:endParaRPr>
          </a:p>
        </p:txBody>
      </p:sp>
      <p:sp>
        <p:nvSpPr>
          <p:cNvPr id="17" name="Rectangle 22"/>
          <p:cNvSpPr>
            <a:spLocks noChangeArrowheads="1"/>
          </p:cNvSpPr>
          <p:nvPr/>
        </p:nvSpPr>
        <p:spPr bwMode="auto">
          <a:xfrm>
            <a:off x="6245323" y="2590342"/>
            <a:ext cx="47553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anose="02050604050505020204" pitchFamily="18" charset="0"/>
              </a:rPr>
              <a:t>B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anose="020506040505050202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896888" y="2572210"/>
            <a:ext cx="8034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600" b="1" kern="0" dirty="0">
                <a:solidFill>
                  <a:sysClr val="windowText" lastClr="000000"/>
                </a:solidFill>
                <a:latin typeface="Bookman Old Style" panose="02050604050505020204" pitchFamily="18" charset="0"/>
              </a:rPr>
              <a:t>(3, 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anose="02050604050505020204" pitchFamily="18" charset="0"/>
              </a:rPr>
              <a:t>-3)</a:t>
            </a:r>
            <a:endParaRPr lang="en-US" sz="1600" b="1" kern="0" dirty="0">
              <a:solidFill>
                <a:sysClr val="windowText" lastClr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36668" y="2767155"/>
            <a:ext cx="8034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anose="02050604050505020204" pitchFamily="18" charset="0"/>
              </a:rPr>
              <a:t>(-1, 1)</a:t>
            </a:r>
            <a:endParaRPr lang="en-US" sz="1600" b="1" kern="0" dirty="0">
              <a:solidFill>
                <a:sysClr val="windowText" lastClr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240027" y="1248093"/>
            <a:ext cx="7296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anose="02050604050505020204" pitchFamily="18" charset="0"/>
              </a:rPr>
              <a:t>(3, 5)</a:t>
            </a:r>
            <a:endParaRPr lang="en-US" sz="1600" b="1" kern="0" dirty="0">
              <a:solidFill>
                <a:sysClr val="windowText" lastClr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211594" y="2046202"/>
            <a:ext cx="3481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50000"/>
              </a:spcBef>
              <a:defRPr/>
            </a:pPr>
            <a:r>
              <a:rPr lang="en-US" sz="1600" b="1" kern="0" dirty="0">
                <a:solidFill>
                  <a:sysClr val="windowText" lastClr="000000"/>
                </a:solidFill>
                <a:latin typeface="Bookman Old Style" panose="02050604050505020204" pitchFamily="18" charset="0"/>
              </a:rPr>
              <a:t>O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7249628" y="1585297"/>
            <a:ext cx="0" cy="658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6666714" y="2255638"/>
            <a:ext cx="592407" cy="4427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171" idx="1"/>
          </p:cNvCxnSpPr>
          <p:nvPr/>
        </p:nvCxnSpPr>
        <p:spPr>
          <a:xfrm flipH="1" flipV="1">
            <a:off x="7236019" y="2245872"/>
            <a:ext cx="532671" cy="4514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5324573" y="582471"/>
            <a:ext cx="650082" cy="276606"/>
          </a:xfrm>
          <a:prstGeom prst="round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Rounded Rectangle 25"/>
          <p:cNvSpPr/>
          <p:nvPr/>
        </p:nvSpPr>
        <p:spPr>
          <a:xfrm>
            <a:off x="2056335" y="582471"/>
            <a:ext cx="3927580" cy="276606"/>
          </a:xfrm>
          <a:prstGeom prst="round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508816" y="553118"/>
            <a:ext cx="844599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l" eaLnBrk="0" hangingPunct="0">
              <a:defRPr/>
            </a:pP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Q.    Find the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co-ordinates of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the centre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of a circle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passing through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the </a:t>
            </a:r>
            <a:endParaRPr lang="en-US" sz="1600" b="1" kern="0" dirty="0" smtClean="0">
              <a:solidFill>
                <a:srgbClr val="0000FF"/>
              </a:solidFill>
              <a:latin typeface="Bookman Old Style" pitchFamily="18" charset="0"/>
            </a:endParaRPr>
          </a:p>
          <a:p>
            <a:pPr lvl="0" algn="l" eaLnBrk="0" hangingPunct="0">
              <a:defRPr/>
            </a:pP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       points A (3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, 5),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B (–1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, 1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) and C (3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,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–3). Also, find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the radius of the circle.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484731" y="1132784"/>
            <a:ext cx="7217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Sol.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9" name="Rectangle 4"/>
          <p:cNvSpPr>
            <a:spLocks noChangeArrowheads="1"/>
          </p:cNvSpPr>
          <p:nvPr/>
        </p:nvSpPr>
        <p:spPr bwMode="auto">
          <a:xfrm>
            <a:off x="1054091" y="1290444"/>
            <a:ext cx="9906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lvl="0" indent="-798513" eaLnBrk="0" hangingPunct="0"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Let, O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0" name="Rectangle 4"/>
          <p:cNvSpPr>
            <a:spLocks noChangeArrowheads="1"/>
          </p:cNvSpPr>
          <p:nvPr/>
        </p:nvSpPr>
        <p:spPr bwMode="auto">
          <a:xfrm>
            <a:off x="1785040" y="1290444"/>
            <a:ext cx="85875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lvl="0" indent="-798513" algn="just" eaLnBrk="0" hangingPunct="0"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lang="en-US" sz="1600" b="1" kern="0" spc="-100" dirty="0" smtClean="0">
                <a:latin typeface="Bookman Old Style" pitchFamily="18" charset="0"/>
                <a:sym typeface="Symbol" pitchFamily="18" charset="2"/>
              </a:rPr>
              <a:t> (a, b)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1" name="Rectangle 4"/>
          <p:cNvSpPr>
            <a:spLocks noChangeArrowheads="1"/>
          </p:cNvSpPr>
          <p:nvPr/>
        </p:nvSpPr>
        <p:spPr bwMode="auto">
          <a:xfrm>
            <a:off x="1054091" y="1583550"/>
            <a:ext cx="87825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OA =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2" name="Rectangle 4"/>
          <p:cNvSpPr>
            <a:spLocks noChangeArrowheads="1"/>
          </p:cNvSpPr>
          <p:nvPr/>
        </p:nvSpPr>
        <p:spPr bwMode="auto">
          <a:xfrm>
            <a:off x="1665282" y="1583550"/>
            <a:ext cx="9255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OB =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2245301" y="1583550"/>
            <a:ext cx="7604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OC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4" name="Rectangle 4"/>
          <p:cNvSpPr>
            <a:spLocks noChangeArrowheads="1"/>
          </p:cNvSpPr>
          <p:nvPr/>
        </p:nvSpPr>
        <p:spPr bwMode="auto">
          <a:xfrm>
            <a:off x="2688332" y="1599734"/>
            <a:ext cx="310197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[radii of the same circle]</a:t>
            </a:r>
          </a:p>
        </p:txBody>
      </p:sp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1069605" y="1981028"/>
            <a:ext cx="78558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OA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auto">
          <a:xfrm>
            <a:off x="1473098" y="1981028"/>
            <a:ext cx="92084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= OB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118761" y="2472948"/>
            <a:ext cx="308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</a:rPr>
              <a:t>+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564756" y="2472948"/>
            <a:ext cx="357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</a:rPr>
              <a:t>–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562695" y="2472948"/>
            <a:ext cx="357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</a:rPr>
              <a:t>– 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199568" y="2472948"/>
            <a:ext cx="2503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libri" pitchFamily="34" charset="0"/>
                <a:cs typeface="Calibri" pitchFamily="34" charset="0"/>
              </a:rPr>
              <a:t>(</a:t>
            </a:r>
            <a:endParaRPr lang="en-IN" sz="1600" b="1" dirty="0">
              <a:solidFill>
                <a:prstClr val="black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887212" y="2472948"/>
            <a:ext cx="2503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libri" pitchFamily="34" charset="0"/>
                <a:cs typeface="Calibri" pitchFamily="34" charset="0"/>
              </a:rPr>
              <a:t>)</a:t>
            </a:r>
            <a:endParaRPr lang="en-IN" sz="1600" b="1" dirty="0">
              <a:solidFill>
                <a:prstClr val="black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306059" y="2472948"/>
            <a:ext cx="2503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libri" pitchFamily="34" charset="0"/>
                <a:cs typeface="Calibri" pitchFamily="34" charset="0"/>
              </a:rPr>
              <a:t>(</a:t>
            </a:r>
            <a:endParaRPr lang="en-IN" sz="1600" b="1" dirty="0">
              <a:solidFill>
                <a:prstClr val="black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919889" y="2472948"/>
            <a:ext cx="2503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libri" pitchFamily="34" charset="0"/>
                <a:cs typeface="Calibri" pitchFamily="34" charset="0"/>
              </a:rPr>
              <a:t>)</a:t>
            </a:r>
            <a:endParaRPr lang="en-IN" sz="1600" b="1" dirty="0">
              <a:solidFill>
                <a:prstClr val="black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330174" y="2472948"/>
            <a:ext cx="3032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a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716516" y="2472948"/>
            <a:ext cx="3551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IN" sz="1600" b="1" dirty="0" smtClean="0">
                <a:latin typeface="Bookman Old Style" panose="02050604050505020204" pitchFamily="18" charset="0"/>
              </a:rPr>
              <a:t>3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402529" y="2472948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b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723852" y="2472948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5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972969" y="2536189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002001" y="2533014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791867" y="2472948"/>
            <a:ext cx="308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</a:rPr>
              <a:t>+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996342" y="2472948"/>
            <a:ext cx="357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</a:rPr>
              <a:t>– 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16751" y="2472948"/>
            <a:ext cx="357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</a:rPr>
              <a:t>– 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703409" y="2472948"/>
            <a:ext cx="2455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libri" pitchFamily="34" charset="0"/>
                <a:cs typeface="Calibri" pitchFamily="34" charset="0"/>
              </a:rPr>
              <a:t>[</a:t>
            </a:r>
            <a:endParaRPr lang="en-IN" sz="1600" b="1" dirty="0">
              <a:solidFill>
                <a:prstClr val="black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566669" y="2472948"/>
            <a:ext cx="2455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libri" pitchFamily="34" charset="0"/>
                <a:cs typeface="Calibri" pitchFamily="34" charset="0"/>
              </a:rPr>
              <a:t>]</a:t>
            </a:r>
            <a:endParaRPr lang="en-IN" sz="1600" b="1" dirty="0">
              <a:solidFill>
                <a:prstClr val="black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960115" y="2472948"/>
            <a:ext cx="2503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libri" pitchFamily="34" charset="0"/>
                <a:cs typeface="Calibri" pitchFamily="34" charset="0"/>
              </a:rPr>
              <a:t>(</a:t>
            </a:r>
            <a:endParaRPr lang="en-IN" sz="1600" b="1" dirty="0">
              <a:solidFill>
                <a:prstClr val="black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5542195" y="2472948"/>
            <a:ext cx="2503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libri" pitchFamily="34" charset="0"/>
                <a:cs typeface="Calibri" pitchFamily="34" charset="0"/>
              </a:rPr>
              <a:t>)</a:t>
            </a:r>
            <a:endParaRPr lang="en-IN" sz="1600" b="1" dirty="0">
              <a:solidFill>
                <a:prstClr val="black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812560" y="2472948"/>
            <a:ext cx="3032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a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141751" y="2472948"/>
            <a:ext cx="6288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IN" sz="1600" b="1" dirty="0" smtClean="0">
                <a:latin typeface="Bookman Old Style" panose="02050604050505020204" pitchFamily="18" charset="0"/>
              </a:rPr>
              <a:t>(–1)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5056585" y="2472948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b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5377908" y="2472948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1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4652425" y="2536189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624307" y="2533014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332075" y="2472948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66" name="Rectangle 4"/>
          <p:cNvSpPr>
            <a:spLocks noChangeArrowheads="1"/>
          </p:cNvSpPr>
          <p:nvPr/>
        </p:nvSpPr>
        <p:spPr bwMode="auto">
          <a:xfrm>
            <a:off x="1173947" y="2790052"/>
            <a:ext cx="96013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r" defTabSz="914400" eaLnBrk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(a – 3)</a:t>
            </a:r>
            <a:r>
              <a:rPr kumimoji="0" lang="en-US" sz="1600" b="1" i="0" u="none" strike="noStrike" kern="0" cap="none" spc="0" normalizeH="0" baseline="3000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2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67" name="Rectangle 4"/>
          <p:cNvSpPr>
            <a:spLocks noChangeArrowheads="1"/>
          </p:cNvSpPr>
          <p:nvPr/>
        </p:nvSpPr>
        <p:spPr bwMode="auto">
          <a:xfrm>
            <a:off x="2064811" y="2790052"/>
            <a:ext cx="36088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+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68" name="Rectangle 4"/>
          <p:cNvSpPr>
            <a:spLocks noChangeArrowheads="1"/>
          </p:cNvSpPr>
          <p:nvPr/>
        </p:nvSpPr>
        <p:spPr bwMode="auto">
          <a:xfrm>
            <a:off x="2348423" y="2790052"/>
            <a:ext cx="96626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ctr" defTabSz="914400" eaLnBrk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(b – 5)</a:t>
            </a:r>
            <a:r>
              <a:rPr kumimoji="0" lang="en-US" sz="1600" b="1" i="0" u="none" strike="noStrike" kern="0" cap="none" spc="0" normalizeH="0" baseline="3000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2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69" name="Rectangle 4"/>
          <p:cNvSpPr>
            <a:spLocks noChangeArrowheads="1"/>
          </p:cNvSpPr>
          <p:nvPr/>
        </p:nvSpPr>
        <p:spPr bwMode="auto">
          <a:xfrm>
            <a:off x="522081" y="3173705"/>
            <a:ext cx="51336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 pitchFamily="18" charset="2"/>
                <a:sym typeface="Symbol" pitchFamily="18" charset="2"/>
              </a:rPr>
              <a:t>\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3329536" y="2790052"/>
            <a:ext cx="36088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=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1" name="Rectangle 4"/>
          <p:cNvSpPr>
            <a:spLocks noChangeArrowheads="1"/>
          </p:cNvSpPr>
          <p:nvPr/>
        </p:nvSpPr>
        <p:spPr bwMode="auto">
          <a:xfrm>
            <a:off x="3637648" y="2790052"/>
            <a:ext cx="101503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lvl="0" algn="ctr" defTabSz="914400" eaLnBrk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tabLst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(a + 1)</a:t>
            </a:r>
            <a:r>
              <a:rPr kumimoji="0" lang="en-US" sz="1600" b="1" i="0" u="none" strike="noStrike" kern="0" cap="none" spc="0" normalizeH="0" baseline="3000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2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2" name="Rectangle 4"/>
          <p:cNvSpPr>
            <a:spLocks noChangeArrowheads="1"/>
          </p:cNvSpPr>
          <p:nvPr/>
        </p:nvSpPr>
        <p:spPr bwMode="auto">
          <a:xfrm>
            <a:off x="4566206" y="2790052"/>
            <a:ext cx="36088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+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3" name="Rectangle 4"/>
          <p:cNvSpPr>
            <a:spLocks noChangeArrowheads="1"/>
          </p:cNvSpPr>
          <p:nvPr/>
        </p:nvSpPr>
        <p:spPr bwMode="auto">
          <a:xfrm>
            <a:off x="4707930" y="2790052"/>
            <a:ext cx="104490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lvl="0" algn="ctr" defTabSz="914400" eaLnBrk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tabLst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(b – 1)</a:t>
            </a:r>
            <a:r>
              <a:rPr kumimoji="0" lang="en-US" sz="1600" b="1" i="0" u="none" strike="noStrike" kern="0" cap="none" spc="0" normalizeH="0" baseline="3000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2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4" name="Rectangle 4"/>
          <p:cNvSpPr>
            <a:spLocks noChangeArrowheads="1"/>
          </p:cNvSpPr>
          <p:nvPr/>
        </p:nvSpPr>
        <p:spPr bwMode="auto">
          <a:xfrm>
            <a:off x="1284517" y="3173705"/>
            <a:ext cx="38247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– 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5" name="Rectangle 4"/>
          <p:cNvSpPr>
            <a:spLocks noChangeArrowheads="1"/>
          </p:cNvSpPr>
          <p:nvPr/>
        </p:nvSpPr>
        <p:spPr bwMode="auto">
          <a:xfrm>
            <a:off x="1557437" y="3173705"/>
            <a:ext cx="55013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6a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6" name="Rectangle 4"/>
          <p:cNvSpPr>
            <a:spLocks noChangeArrowheads="1"/>
          </p:cNvSpPr>
          <p:nvPr/>
        </p:nvSpPr>
        <p:spPr bwMode="auto">
          <a:xfrm>
            <a:off x="1916082" y="3173705"/>
            <a:ext cx="36673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+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7" name="Rectangle 4"/>
          <p:cNvSpPr>
            <a:spLocks noChangeArrowheads="1"/>
          </p:cNvSpPr>
          <p:nvPr/>
        </p:nvSpPr>
        <p:spPr bwMode="auto">
          <a:xfrm>
            <a:off x="2120891" y="3173705"/>
            <a:ext cx="36673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9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8" name="Rectangle 4"/>
          <p:cNvSpPr>
            <a:spLocks noChangeArrowheads="1"/>
          </p:cNvSpPr>
          <p:nvPr/>
        </p:nvSpPr>
        <p:spPr bwMode="auto">
          <a:xfrm>
            <a:off x="2325700" y="3173705"/>
            <a:ext cx="36673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+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9" name="Rectangle 4"/>
          <p:cNvSpPr>
            <a:spLocks noChangeArrowheads="1"/>
          </p:cNvSpPr>
          <p:nvPr/>
        </p:nvSpPr>
        <p:spPr bwMode="auto">
          <a:xfrm>
            <a:off x="2530509" y="3173705"/>
            <a:ext cx="42699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b</a:t>
            </a:r>
            <a:r>
              <a:rPr kumimoji="0" lang="en-US" sz="1600" b="1" i="0" u="none" strike="noStrike" kern="0" cap="none" spc="0" normalizeH="0" baseline="3000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2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2851116" y="3173705"/>
            <a:ext cx="35562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–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81" name="Rectangle 4"/>
          <p:cNvSpPr>
            <a:spLocks noChangeArrowheads="1"/>
          </p:cNvSpPr>
          <p:nvPr/>
        </p:nvSpPr>
        <p:spPr bwMode="auto">
          <a:xfrm>
            <a:off x="3063866" y="3173705"/>
            <a:ext cx="64461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10b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82" name="Rectangle 4"/>
          <p:cNvSpPr>
            <a:spLocks noChangeArrowheads="1"/>
          </p:cNvSpPr>
          <p:nvPr/>
        </p:nvSpPr>
        <p:spPr bwMode="auto">
          <a:xfrm>
            <a:off x="3569860" y="3173705"/>
            <a:ext cx="36078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+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83" name="Rectangle 4"/>
          <p:cNvSpPr>
            <a:spLocks noChangeArrowheads="1"/>
          </p:cNvSpPr>
          <p:nvPr/>
        </p:nvSpPr>
        <p:spPr bwMode="auto">
          <a:xfrm>
            <a:off x="3700328" y="3173705"/>
            <a:ext cx="6000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lvl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25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84" name="Rectangle 4"/>
          <p:cNvSpPr>
            <a:spLocks noChangeArrowheads="1"/>
          </p:cNvSpPr>
          <p:nvPr/>
        </p:nvSpPr>
        <p:spPr bwMode="auto">
          <a:xfrm>
            <a:off x="4167088" y="3173705"/>
            <a:ext cx="33505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=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85" name="Rectangle 4"/>
          <p:cNvSpPr>
            <a:spLocks noChangeArrowheads="1"/>
          </p:cNvSpPr>
          <p:nvPr/>
        </p:nvSpPr>
        <p:spPr bwMode="auto">
          <a:xfrm>
            <a:off x="4464041" y="3173705"/>
            <a:ext cx="470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a</a:t>
            </a:r>
            <a:r>
              <a:rPr kumimoji="0" lang="en-US" sz="1600" b="1" i="0" u="none" strike="noStrike" kern="0" cap="none" spc="0" normalizeH="0" baseline="3000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2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86" name="Rectangle 4"/>
          <p:cNvSpPr>
            <a:spLocks noChangeArrowheads="1"/>
          </p:cNvSpPr>
          <p:nvPr/>
        </p:nvSpPr>
        <p:spPr bwMode="auto">
          <a:xfrm>
            <a:off x="4742092" y="3173705"/>
            <a:ext cx="3061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+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87" name="Rectangle 4"/>
          <p:cNvSpPr>
            <a:spLocks noChangeArrowheads="1"/>
          </p:cNvSpPr>
          <p:nvPr/>
        </p:nvSpPr>
        <p:spPr bwMode="auto">
          <a:xfrm>
            <a:off x="4889492" y="3173705"/>
            <a:ext cx="49529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2a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88" name="Rectangle 4"/>
          <p:cNvSpPr>
            <a:spLocks noChangeArrowheads="1"/>
          </p:cNvSpPr>
          <p:nvPr/>
        </p:nvSpPr>
        <p:spPr bwMode="auto">
          <a:xfrm>
            <a:off x="5257897" y="3173705"/>
            <a:ext cx="36673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+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89" name="Rectangle 4"/>
          <p:cNvSpPr>
            <a:spLocks noChangeArrowheads="1"/>
          </p:cNvSpPr>
          <p:nvPr/>
        </p:nvSpPr>
        <p:spPr bwMode="auto">
          <a:xfrm>
            <a:off x="5454748" y="3173705"/>
            <a:ext cx="37454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1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90" name="Rectangle 4"/>
          <p:cNvSpPr>
            <a:spLocks noChangeArrowheads="1"/>
          </p:cNvSpPr>
          <p:nvPr/>
        </p:nvSpPr>
        <p:spPr bwMode="auto">
          <a:xfrm>
            <a:off x="5695941" y="3173705"/>
            <a:ext cx="36673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+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91" name="Rectangle 4"/>
          <p:cNvSpPr>
            <a:spLocks noChangeArrowheads="1"/>
          </p:cNvSpPr>
          <p:nvPr/>
        </p:nvSpPr>
        <p:spPr bwMode="auto">
          <a:xfrm>
            <a:off x="5900750" y="3173705"/>
            <a:ext cx="42699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b</a:t>
            </a:r>
            <a:r>
              <a:rPr kumimoji="0" lang="en-US" sz="1600" b="1" i="0" u="none" strike="noStrike" kern="0" cap="none" spc="0" normalizeH="0" baseline="3000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2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92" name="Rectangle 4"/>
          <p:cNvSpPr>
            <a:spLocks noChangeArrowheads="1"/>
          </p:cNvSpPr>
          <p:nvPr/>
        </p:nvSpPr>
        <p:spPr bwMode="auto">
          <a:xfrm>
            <a:off x="6221357" y="3173705"/>
            <a:ext cx="35562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–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93" name="Rectangle 4"/>
          <p:cNvSpPr>
            <a:spLocks noChangeArrowheads="1"/>
          </p:cNvSpPr>
          <p:nvPr/>
        </p:nvSpPr>
        <p:spPr bwMode="auto">
          <a:xfrm>
            <a:off x="6434107" y="3173705"/>
            <a:ext cx="51278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2b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94" name="Rectangle 4"/>
          <p:cNvSpPr>
            <a:spLocks noChangeArrowheads="1"/>
          </p:cNvSpPr>
          <p:nvPr/>
        </p:nvSpPr>
        <p:spPr bwMode="auto">
          <a:xfrm>
            <a:off x="6819891" y="3173705"/>
            <a:ext cx="36078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+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95" name="Rectangle 4"/>
          <p:cNvSpPr>
            <a:spLocks noChangeArrowheads="1"/>
          </p:cNvSpPr>
          <p:nvPr/>
        </p:nvSpPr>
        <p:spPr bwMode="auto">
          <a:xfrm>
            <a:off x="7037798" y="3173705"/>
            <a:ext cx="32819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lvl="0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1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>
            <a:off x="1303641" y="3159384"/>
            <a:ext cx="62454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2462504" y="3159384"/>
            <a:ext cx="62454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3763749" y="3159384"/>
            <a:ext cx="66679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4880381" y="3159384"/>
            <a:ext cx="62454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4"/>
          <p:cNvSpPr>
            <a:spLocks noChangeArrowheads="1"/>
          </p:cNvSpPr>
          <p:nvPr/>
        </p:nvSpPr>
        <p:spPr bwMode="auto">
          <a:xfrm>
            <a:off x="964451" y="3173705"/>
            <a:ext cx="51336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lvl="0" indent="-798513" eaLnBrk="0" hangingPunct="0"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 pitchFamily="18" charset="2"/>
              </a:rPr>
              <a:t>a</a:t>
            </a:r>
            <a:r>
              <a:rPr lang="en-US" sz="1600" b="1" kern="0" baseline="30000" dirty="0" smtClean="0">
                <a:solidFill>
                  <a:sysClr val="windowText" lastClr="000000"/>
                </a:solidFill>
                <a:latin typeface="Bookman Old Style" pitchFamily="18" charset="0"/>
                <a:sym typeface="Symbol" pitchFamily="18" charset="2"/>
              </a:rPr>
              <a:t>2</a:t>
            </a:r>
            <a:endParaRPr lang="en-US" sz="1600" b="1" kern="0" dirty="0">
              <a:solidFill>
                <a:srgbClr val="FFFFFF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01" name="Rectangle 4"/>
          <p:cNvSpPr>
            <a:spLocks noChangeArrowheads="1"/>
          </p:cNvSpPr>
          <p:nvPr/>
        </p:nvSpPr>
        <p:spPr bwMode="auto">
          <a:xfrm>
            <a:off x="522081" y="2790052"/>
            <a:ext cx="51336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 pitchFamily="18" charset="2"/>
                <a:sym typeface="Symbol" pitchFamily="18" charset="2"/>
              </a:rPr>
              <a:t>\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auto">
          <a:xfrm>
            <a:off x="522081" y="3478515"/>
            <a:ext cx="36408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 pitchFamily="18" charset="2"/>
                <a:sym typeface="Symbol" pitchFamily="18" charset="2"/>
              </a:rPr>
              <a:t>\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03" name="Rectangle 4"/>
          <p:cNvSpPr>
            <a:spLocks noChangeArrowheads="1"/>
          </p:cNvSpPr>
          <p:nvPr/>
        </p:nvSpPr>
        <p:spPr bwMode="auto">
          <a:xfrm>
            <a:off x="2249523" y="3478515"/>
            <a:ext cx="74047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– 6a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04" name="Rectangle 4"/>
          <p:cNvSpPr>
            <a:spLocks noChangeArrowheads="1"/>
          </p:cNvSpPr>
          <p:nvPr/>
        </p:nvSpPr>
        <p:spPr bwMode="auto">
          <a:xfrm>
            <a:off x="3030573" y="3478515"/>
            <a:ext cx="64461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10b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05" name="Rectangle 4"/>
          <p:cNvSpPr>
            <a:spLocks noChangeArrowheads="1"/>
          </p:cNvSpPr>
          <p:nvPr/>
        </p:nvSpPr>
        <p:spPr bwMode="auto">
          <a:xfrm>
            <a:off x="3703042" y="3478515"/>
            <a:ext cx="60099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lvl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34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06" name="Rectangle 4"/>
          <p:cNvSpPr>
            <a:spLocks noChangeArrowheads="1"/>
          </p:cNvSpPr>
          <p:nvPr/>
        </p:nvSpPr>
        <p:spPr bwMode="auto">
          <a:xfrm>
            <a:off x="2829069" y="3478515"/>
            <a:ext cx="38247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– 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07" name="Rectangle 4"/>
          <p:cNvSpPr>
            <a:spLocks noChangeArrowheads="1"/>
          </p:cNvSpPr>
          <p:nvPr/>
        </p:nvSpPr>
        <p:spPr bwMode="auto">
          <a:xfrm>
            <a:off x="3574667" y="3478515"/>
            <a:ext cx="36078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+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08" name="Rectangle 4"/>
          <p:cNvSpPr>
            <a:spLocks noChangeArrowheads="1"/>
          </p:cNvSpPr>
          <p:nvPr/>
        </p:nvSpPr>
        <p:spPr bwMode="auto">
          <a:xfrm>
            <a:off x="4170263" y="3478515"/>
            <a:ext cx="33505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=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09" name="Rectangle 4"/>
          <p:cNvSpPr>
            <a:spLocks noChangeArrowheads="1"/>
          </p:cNvSpPr>
          <p:nvPr/>
        </p:nvSpPr>
        <p:spPr bwMode="auto">
          <a:xfrm>
            <a:off x="4467216" y="3478515"/>
            <a:ext cx="635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lvl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2a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auto">
          <a:xfrm>
            <a:off x="4791066" y="3478515"/>
            <a:ext cx="35562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–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11" name="Rectangle 4"/>
          <p:cNvSpPr>
            <a:spLocks noChangeArrowheads="1"/>
          </p:cNvSpPr>
          <p:nvPr/>
        </p:nvSpPr>
        <p:spPr bwMode="auto">
          <a:xfrm>
            <a:off x="5003816" y="3478515"/>
            <a:ext cx="64461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2b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12" name="Rectangle 4"/>
          <p:cNvSpPr>
            <a:spLocks noChangeArrowheads="1"/>
          </p:cNvSpPr>
          <p:nvPr/>
        </p:nvSpPr>
        <p:spPr bwMode="auto">
          <a:xfrm>
            <a:off x="5425615" y="3478515"/>
            <a:ext cx="20365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+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13" name="Rectangle 4"/>
          <p:cNvSpPr>
            <a:spLocks noChangeArrowheads="1"/>
          </p:cNvSpPr>
          <p:nvPr/>
        </p:nvSpPr>
        <p:spPr bwMode="auto">
          <a:xfrm>
            <a:off x="5629266" y="3478515"/>
            <a:ext cx="23968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lvl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2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14" name="Line 7"/>
          <p:cNvSpPr>
            <a:spLocks noChangeShapeType="1"/>
          </p:cNvSpPr>
          <p:nvPr/>
        </p:nvSpPr>
        <p:spPr bwMode="auto">
          <a:xfrm flipV="1">
            <a:off x="1054952" y="3239031"/>
            <a:ext cx="239712" cy="242887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/>
          </a:ln>
        </p:spPr>
        <p:txBody>
          <a:bodyPr/>
          <a:lstStyle/>
          <a:p>
            <a:endParaRPr lang="en-US" sz="1600"/>
          </a:p>
        </p:txBody>
      </p:sp>
      <p:sp>
        <p:nvSpPr>
          <p:cNvPr id="115" name="Line 8"/>
          <p:cNvSpPr>
            <a:spLocks noChangeShapeType="1"/>
          </p:cNvSpPr>
          <p:nvPr/>
        </p:nvSpPr>
        <p:spPr bwMode="auto">
          <a:xfrm flipV="1">
            <a:off x="4578238" y="3262049"/>
            <a:ext cx="188911" cy="23495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/>
          </a:ln>
        </p:spPr>
        <p:txBody>
          <a:bodyPr/>
          <a:lstStyle/>
          <a:p>
            <a:endParaRPr lang="en-US" sz="1600"/>
          </a:p>
        </p:txBody>
      </p:sp>
      <p:sp>
        <p:nvSpPr>
          <p:cNvPr id="116" name="Line 13"/>
          <p:cNvSpPr>
            <a:spLocks noChangeShapeType="1"/>
          </p:cNvSpPr>
          <p:nvPr/>
        </p:nvSpPr>
        <p:spPr bwMode="auto">
          <a:xfrm flipV="1">
            <a:off x="2624900" y="3222362"/>
            <a:ext cx="200025" cy="2571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sz="1600"/>
          </a:p>
        </p:txBody>
      </p:sp>
      <p:sp>
        <p:nvSpPr>
          <p:cNvPr id="117" name="Line 14"/>
          <p:cNvSpPr>
            <a:spLocks noChangeShapeType="1"/>
          </p:cNvSpPr>
          <p:nvPr/>
        </p:nvSpPr>
        <p:spPr bwMode="auto">
          <a:xfrm flipV="1">
            <a:off x="5955767" y="3260462"/>
            <a:ext cx="231775" cy="228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sz="1600"/>
          </a:p>
        </p:txBody>
      </p:sp>
      <p:sp>
        <p:nvSpPr>
          <p:cNvPr id="118" name="Rectangle 4"/>
          <p:cNvSpPr>
            <a:spLocks noChangeArrowheads="1"/>
          </p:cNvSpPr>
          <p:nvPr/>
        </p:nvSpPr>
        <p:spPr bwMode="auto">
          <a:xfrm>
            <a:off x="522081" y="3770570"/>
            <a:ext cx="36409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lvl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 pitchFamily="18" charset="2"/>
                <a:sym typeface="Symbol" pitchFamily="18" charset="2"/>
              </a:rPr>
              <a:t>\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19" name="Rectangle 4"/>
          <p:cNvSpPr>
            <a:spLocks noChangeArrowheads="1"/>
          </p:cNvSpPr>
          <p:nvPr/>
        </p:nvSpPr>
        <p:spPr bwMode="auto">
          <a:xfrm>
            <a:off x="1709958" y="3770570"/>
            <a:ext cx="74047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– 6a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20" name="Rectangle 4"/>
          <p:cNvSpPr>
            <a:spLocks noChangeArrowheads="1"/>
          </p:cNvSpPr>
          <p:nvPr/>
        </p:nvSpPr>
        <p:spPr bwMode="auto">
          <a:xfrm>
            <a:off x="2540867" y="3770570"/>
            <a:ext cx="54619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lvl="0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2a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21" name="Rectangle 4"/>
          <p:cNvSpPr>
            <a:spLocks noChangeArrowheads="1"/>
          </p:cNvSpPr>
          <p:nvPr/>
        </p:nvSpPr>
        <p:spPr bwMode="auto">
          <a:xfrm>
            <a:off x="3773445" y="3770570"/>
            <a:ext cx="50023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2b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22" name="Rectangle 4"/>
          <p:cNvSpPr>
            <a:spLocks noChangeArrowheads="1"/>
          </p:cNvSpPr>
          <p:nvPr/>
        </p:nvSpPr>
        <p:spPr bwMode="auto">
          <a:xfrm>
            <a:off x="2298116" y="3770570"/>
            <a:ext cx="38247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– 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23" name="Rectangle 4"/>
          <p:cNvSpPr>
            <a:spLocks noChangeArrowheads="1"/>
          </p:cNvSpPr>
          <p:nvPr/>
        </p:nvSpPr>
        <p:spPr bwMode="auto">
          <a:xfrm>
            <a:off x="3531584" y="3770570"/>
            <a:ext cx="36078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+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24" name="Rectangle 4"/>
          <p:cNvSpPr>
            <a:spLocks noChangeArrowheads="1"/>
          </p:cNvSpPr>
          <p:nvPr/>
        </p:nvSpPr>
        <p:spPr bwMode="auto">
          <a:xfrm>
            <a:off x="4190283" y="3770570"/>
            <a:ext cx="33505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=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25" name="Rectangle 4"/>
          <p:cNvSpPr>
            <a:spLocks noChangeArrowheads="1"/>
          </p:cNvSpPr>
          <p:nvPr/>
        </p:nvSpPr>
        <p:spPr bwMode="auto">
          <a:xfrm>
            <a:off x="3050593" y="3770570"/>
            <a:ext cx="64461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10b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26" name="Rectangle 4"/>
          <p:cNvSpPr>
            <a:spLocks noChangeArrowheads="1"/>
          </p:cNvSpPr>
          <p:nvPr/>
        </p:nvSpPr>
        <p:spPr bwMode="auto">
          <a:xfrm>
            <a:off x="2849089" y="3770570"/>
            <a:ext cx="38247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– 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27" name="Rectangle 4"/>
          <p:cNvSpPr>
            <a:spLocks noChangeArrowheads="1"/>
          </p:cNvSpPr>
          <p:nvPr/>
        </p:nvSpPr>
        <p:spPr bwMode="auto">
          <a:xfrm>
            <a:off x="4487236" y="3770570"/>
            <a:ext cx="3238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lvl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2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28" name="Rectangle 4"/>
          <p:cNvSpPr>
            <a:spLocks noChangeArrowheads="1"/>
          </p:cNvSpPr>
          <p:nvPr/>
        </p:nvSpPr>
        <p:spPr bwMode="auto">
          <a:xfrm>
            <a:off x="4734886" y="3770570"/>
            <a:ext cx="36078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–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29" name="Rectangle 4"/>
          <p:cNvSpPr>
            <a:spLocks noChangeArrowheads="1"/>
          </p:cNvSpPr>
          <p:nvPr/>
        </p:nvSpPr>
        <p:spPr bwMode="auto">
          <a:xfrm>
            <a:off x="4952792" y="3770570"/>
            <a:ext cx="48927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lvl="0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34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30" name="Rectangle 4"/>
          <p:cNvSpPr>
            <a:spLocks noChangeArrowheads="1"/>
          </p:cNvSpPr>
          <p:nvPr/>
        </p:nvSpPr>
        <p:spPr bwMode="auto">
          <a:xfrm>
            <a:off x="522081" y="4101663"/>
            <a:ext cx="36436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 pitchFamily="18" charset="2"/>
                <a:sym typeface="Symbol" pitchFamily="18" charset="2"/>
              </a:rPr>
              <a:t>\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31" name="Rectangle 4"/>
          <p:cNvSpPr>
            <a:spLocks noChangeArrowheads="1"/>
          </p:cNvSpPr>
          <p:nvPr/>
        </p:nvSpPr>
        <p:spPr bwMode="auto">
          <a:xfrm>
            <a:off x="3023538" y="4101663"/>
            <a:ext cx="63502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–8a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32" name="Rectangle 4"/>
          <p:cNvSpPr>
            <a:spLocks noChangeArrowheads="1"/>
          </p:cNvSpPr>
          <p:nvPr/>
        </p:nvSpPr>
        <p:spPr bwMode="auto">
          <a:xfrm>
            <a:off x="3736589" y="4101663"/>
            <a:ext cx="57394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8b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33" name="Rectangle 4"/>
          <p:cNvSpPr>
            <a:spLocks noChangeArrowheads="1"/>
          </p:cNvSpPr>
          <p:nvPr/>
        </p:nvSpPr>
        <p:spPr bwMode="auto">
          <a:xfrm>
            <a:off x="3577268" y="4101663"/>
            <a:ext cx="2694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lvl="0" indent="-798513" algn="ctr" eaLnBrk="0" hangingPunct="0"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 pitchFamily="18" charset="2"/>
              </a:rPr>
              <a:t>–</a:t>
            </a:r>
            <a:endParaRPr lang="en-US" sz="1600" b="1" kern="0" dirty="0">
              <a:solidFill>
                <a:srgbClr val="FFFFFF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34" name="Rectangle 4"/>
          <p:cNvSpPr>
            <a:spLocks noChangeArrowheads="1"/>
          </p:cNvSpPr>
          <p:nvPr/>
        </p:nvSpPr>
        <p:spPr bwMode="auto">
          <a:xfrm>
            <a:off x="4190283" y="4101663"/>
            <a:ext cx="33505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=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35" name="Rectangle 4"/>
          <p:cNvSpPr>
            <a:spLocks noChangeArrowheads="1"/>
          </p:cNvSpPr>
          <p:nvPr/>
        </p:nvSpPr>
        <p:spPr bwMode="auto">
          <a:xfrm>
            <a:off x="4487236" y="4101663"/>
            <a:ext cx="64711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just" eaLnBrk="0" hangingPunct="0">
              <a:tabLst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 pitchFamily="18" charset="2"/>
              </a:rPr>
              <a:t>–32</a:t>
            </a:r>
            <a:endParaRPr lang="en-US" sz="1600" b="1" kern="0" baseline="30000" dirty="0">
              <a:solidFill>
                <a:srgbClr val="FFFFFF"/>
              </a:solidFill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136" name="Straight Connector 135"/>
          <p:cNvCxnSpPr/>
          <p:nvPr/>
        </p:nvCxnSpPr>
        <p:spPr>
          <a:xfrm>
            <a:off x="2022177" y="4092332"/>
            <a:ext cx="9144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3190168" y="4101857"/>
            <a:ext cx="947547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4632985" y="4092332"/>
            <a:ext cx="687003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4"/>
          <p:cNvSpPr>
            <a:spLocks noChangeArrowheads="1"/>
          </p:cNvSpPr>
          <p:nvPr/>
        </p:nvSpPr>
        <p:spPr bwMode="auto">
          <a:xfrm>
            <a:off x="4980531" y="4343095"/>
            <a:ext cx="7217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…(i)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40" name="Rectangle 4"/>
          <p:cNvSpPr>
            <a:spLocks noChangeArrowheads="1"/>
          </p:cNvSpPr>
          <p:nvPr/>
        </p:nvSpPr>
        <p:spPr bwMode="auto">
          <a:xfrm>
            <a:off x="522081" y="4343095"/>
            <a:ext cx="36409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 pitchFamily="18" charset="2"/>
                <a:sym typeface="Symbol" pitchFamily="18" charset="2"/>
              </a:rPr>
              <a:t>\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41" name="Rectangle 4"/>
          <p:cNvSpPr>
            <a:spLocks noChangeArrowheads="1"/>
          </p:cNvSpPr>
          <p:nvPr/>
        </p:nvSpPr>
        <p:spPr bwMode="auto">
          <a:xfrm>
            <a:off x="3251266" y="4343095"/>
            <a:ext cx="33225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a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42" name="Rectangle 4"/>
          <p:cNvSpPr>
            <a:spLocks noChangeArrowheads="1"/>
          </p:cNvSpPr>
          <p:nvPr/>
        </p:nvSpPr>
        <p:spPr bwMode="auto">
          <a:xfrm>
            <a:off x="3802791" y="4343095"/>
            <a:ext cx="42480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b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43" name="Rectangle 4"/>
          <p:cNvSpPr>
            <a:spLocks noChangeArrowheads="1"/>
          </p:cNvSpPr>
          <p:nvPr/>
        </p:nvSpPr>
        <p:spPr bwMode="auto">
          <a:xfrm>
            <a:off x="3512368" y="4343095"/>
            <a:ext cx="38247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+ 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44" name="Rectangle 4"/>
          <p:cNvSpPr>
            <a:spLocks noChangeArrowheads="1"/>
          </p:cNvSpPr>
          <p:nvPr/>
        </p:nvSpPr>
        <p:spPr bwMode="auto">
          <a:xfrm>
            <a:off x="4181916" y="4343095"/>
            <a:ext cx="33505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=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45" name="Rectangle 4"/>
          <p:cNvSpPr>
            <a:spLocks noChangeArrowheads="1"/>
          </p:cNvSpPr>
          <p:nvPr/>
        </p:nvSpPr>
        <p:spPr bwMode="auto">
          <a:xfrm>
            <a:off x="4478870" y="4343095"/>
            <a:ext cx="35718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lvl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4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146" name="Straight Connector 145"/>
          <p:cNvCxnSpPr/>
          <p:nvPr/>
        </p:nvCxnSpPr>
        <p:spPr>
          <a:xfrm flipH="1">
            <a:off x="7253278" y="1604475"/>
            <a:ext cx="0" cy="658368"/>
          </a:xfrm>
          <a:prstGeom prst="line">
            <a:avLst/>
          </a:prstGeom>
          <a:ln w="28575">
            <a:solidFill>
              <a:srgbClr val="0000CC"/>
            </a:solidFill>
          </a:ln>
          <a:effectLst>
            <a:glow rad="88900">
              <a:srgbClr val="FF65A3">
                <a:alpha val="44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Group 146"/>
          <p:cNvGrpSpPr/>
          <p:nvPr/>
        </p:nvGrpSpPr>
        <p:grpSpPr>
          <a:xfrm>
            <a:off x="727158" y="3438707"/>
            <a:ext cx="2790825" cy="694005"/>
            <a:chOff x="3293536" y="1115478"/>
            <a:chExt cx="2790825" cy="694005"/>
          </a:xfrm>
        </p:grpSpPr>
        <p:sp>
          <p:nvSpPr>
            <p:cNvPr id="148" name="Rounded Rectangle 147"/>
            <p:cNvSpPr/>
            <p:nvPr/>
          </p:nvSpPr>
          <p:spPr bwMode="auto">
            <a:xfrm rot="10800000" flipH="1" flipV="1">
              <a:off x="3346985" y="1115478"/>
              <a:ext cx="2730173" cy="694005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3293536" y="1160091"/>
              <a:ext cx="27908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O be (a, b)</a:t>
              </a:r>
              <a:r>
                <a:rPr lang="en-US" sz="1600" b="1" dirty="0">
                  <a:solidFill>
                    <a:schemeClr val="bg1"/>
                  </a:solidFill>
                  <a:latin typeface="Bookman Old Style" pitchFamily="18" charset="0"/>
                </a:rPr>
                <a:t>.</a:t>
              </a:r>
              <a:endParaRPr lang="en-US" sz="1600" b="1" dirty="0" smtClean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890243" y="3454894"/>
            <a:ext cx="2537114" cy="637885"/>
            <a:chOff x="3375241" y="-132689"/>
            <a:chExt cx="2537114" cy="637885"/>
          </a:xfrm>
        </p:grpSpPr>
        <p:sp>
          <p:nvSpPr>
            <p:cNvPr id="151" name="Rounded Rectangle 150"/>
            <p:cNvSpPr/>
            <p:nvPr/>
          </p:nvSpPr>
          <p:spPr bwMode="auto">
            <a:xfrm rot="10800000" flipH="1" flipV="1">
              <a:off x="3425934" y="-132689"/>
              <a:ext cx="2481975" cy="630914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3375241" y="-79579"/>
              <a:ext cx="25371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us join OA, OB and OC.</a:t>
              </a:r>
            </a:p>
          </p:txBody>
        </p:sp>
      </p:grpSp>
      <p:sp>
        <p:nvSpPr>
          <p:cNvPr id="153" name="Rounded Rectangle 152"/>
          <p:cNvSpPr/>
          <p:nvPr/>
        </p:nvSpPr>
        <p:spPr bwMode="auto">
          <a:xfrm rot="10800000" flipH="1" flipV="1">
            <a:off x="612028" y="3394606"/>
            <a:ext cx="3003190" cy="694005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744562" y="3451995"/>
            <a:ext cx="2790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What can we say about OA, OB and OC?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630420" y="3399545"/>
            <a:ext cx="3069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OA = OB = OC</a:t>
            </a:r>
          </a:p>
          <a:p>
            <a:pPr algn="ctr"/>
            <a:r>
              <a:rPr lang="en-US" sz="1600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(Radii of the same circle</a:t>
            </a:r>
            <a:r>
              <a:rPr lang="en-US" sz="1600" b="1" dirty="0">
                <a:solidFill>
                  <a:srgbClr val="FFFF00"/>
                </a:solidFill>
                <a:latin typeface="Bookman Old Style" panose="02050604050505020204" pitchFamily="18" charset="0"/>
              </a:rPr>
              <a:t>)</a:t>
            </a:r>
            <a:endParaRPr lang="en-US" sz="1600" b="1" dirty="0" smtClean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56" name="Group 155"/>
          <p:cNvGrpSpPr/>
          <p:nvPr/>
        </p:nvGrpSpPr>
        <p:grpSpPr>
          <a:xfrm>
            <a:off x="787351" y="3445295"/>
            <a:ext cx="2481975" cy="694005"/>
            <a:chOff x="7184097" y="2747505"/>
            <a:chExt cx="2481975" cy="694005"/>
          </a:xfrm>
        </p:grpSpPr>
        <p:sp>
          <p:nvSpPr>
            <p:cNvPr id="157" name="Rounded Rectangle 156"/>
            <p:cNvSpPr/>
            <p:nvPr/>
          </p:nvSpPr>
          <p:spPr bwMode="auto">
            <a:xfrm rot="10800000" flipH="1" flipV="1">
              <a:off x="7184097" y="2747505"/>
              <a:ext cx="2481975" cy="694005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7248728" y="2806760"/>
              <a:ext cx="23064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Squaring on both the sides.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159" name="Group 158"/>
          <p:cNvGrpSpPr/>
          <p:nvPr/>
        </p:nvGrpSpPr>
        <p:grpSpPr>
          <a:xfrm>
            <a:off x="730845" y="3426712"/>
            <a:ext cx="2886006" cy="851611"/>
            <a:chOff x="2812327" y="1892659"/>
            <a:chExt cx="2886006" cy="851611"/>
          </a:xfrm>
        </p:grpSpPr>
        <p:sp>
          <p:nvSpPr>
            <p:cNvPr id="160" name="Rounded Rectangle 159"/>
            <p:cNvSpPr/>
            <p:nvPr/>
          </p:nvSpPr>
          <p:spPr bwMode="auto">
            <a:xfrm rot="10800000" flipH="1" flipV="1">
              <a:off x="2812327" y="1892659"/>
              <a:ext cx="2886006" cy="850302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2827742" y="1913273"/>
              <a:ext cx="27908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Collecting variables on one side and constants on other side.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sp>
        <p:nvSpPr>
          <p:cNvPr id="162" name="Oval 18"/>
          <p:cNvSpPr>
            <a:spLocks noChangeArrowheads="1"/>
          </p:cNvSpPr>
          <p:nvPr/>
        </p:nvSpPr>
        <p:spPr bwMode="auto">
          <a:xfrm>
            <a:off x="7219233" y="1542075"/>
            <a:ext cx="55958" cy="68101"/>
          </a:xfrm>
          <a:prstGeom prst="ellipse">
            <a:avLst/>
          </a:prstGeom>
          <a:solidFill>
            <a:srgbClr val="C00000"/>
          </a:solidFill>
          <a:ln w="9525">
            <a:solidFill>
              <a:srgbClr val="C0000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3" name="Rounded Rectangle 162"/>
          <p:cNvSpPr/>
          <p:nvPr/>
        </p:nvSpPr>
        <p:spPr bwMode="auto">
          <a:xfrm rot="10800000" flipH="1" flipV="1">
            <a:off x="807359" y="3392910"/>
            <a:ext cx="2730173" cy="694005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854066" y="3496202"/>
            <a:ext cx="2790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Which is this algebraic identity?</a:t>
            </a:r>
            <a:endParaRPr lang="en-US" sz="16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1521474" y="3469622"/>
            <a:ext cx="1301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(a </a:t>
            </a:r>
            <a:r>
              <a:rPr lang="en-US" sz="1600" b="1" dirty="0" smtClean="0">
                <a:solidFill>
                  <a:srgbClr val="FFFF00"/>
                </a:solidFill>
                <a:latin typeface="Bookman Old Style" panose="02050604050505020204" pitchFamily="18" charset="0"/>
                <a:sym typeface="Symbol"/>
              </a:rPr>
              <a:t>+ b</a:t>
            </a:r>
            <a:r>
              <a:rPr lang="en-US" sz="1600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)</a:t>
            </a:r>
            <a:r>
              <a:rPr lang="en-US" sz="1600" b="1" baseline="30000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2</a:t>
            </a:r>
            <a:endParaRPr lang="en-US" sz="1600" b="1" baseline="30000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166" name="Rounded Rectangle 165"/>
          <p:cNvSpPr/>
          <p:nvPr/>
        </p:nvSpPr>
        <p:spPr bwMode="auto">
          <a:xfrm rot="10800000" flipH="1" flipV="1">
            <a:off x="641701" y="3447795"/>
            <a:ext cx="3003190" cy="630914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778209" y="3579270"/>
            <a:ext cx="2790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What is the expansion ?</a:t>
            </a:r>
            <a:endParaRPr lang="en-US" sz="16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874950" y="3534464"/>
            <a:ext cx="2597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a</a:t>
            </a:r>
            <a:r>
              <a:rPr lang="en-US" sz="1600" b="1" baseline="30000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2</a:t>
            </a:r>
            <a:r>
              <a:rPr lang="en-US" sz="1600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 </a:t>
            </a:r>
            <a:r>
              <a:rPr lang="en-US" sz="1600" b="1" dirty="0" smtClean="0">
                <a:solidFill>
                  <a:srgbClr val="FFFF00"/>
                </a:solidFill>
                <a:latin typeface="Bookman Old Style" panose="02050604050505020204" pitchFamily="18" charset="0"/>
                <a:sym typeface="Symbol"/>
              </a:rPr>
              <a:t>+ 2ab </a:t>
            </a:r>
            <a:r>
              <a:rPr lang="en-US" sz="1600" b="1" dirty="0" smtClean="0">
                <a:solidFill>
                  <a:srgbClr val="FFFF00"/>
                </a:solidFill>
                <a:latin typeface="Cambria Math"/>
                <a:ea typeface="Cambria Math"/>
                <a:sym typeface="Symbol"/>
              </a:rPr>
              <a:t>+</a:t>
            </a:r>
            <a:r>
              <a:rPr lang="en-US" sz="1600" b="1" dirty="0" smtClean="0">
                <a:solidFill>
                  <a:srgbClr val="FFFF00"/>
                </a:solidFill>
                <a:latin typeface="Bookman Old Style" panose="02050604050505020204" pitchFamily="18" charset="0"/>
                <a:sym typeface="Symbol"/>
              </a:rPr>
              <a:t> b</a:t>
            </a:r>
            <a:r>
              <a:rPr lang="en-US" sz="1600" b="1" baseline="30000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2</a:t>
            </a:r>
            <a:endParaRPr lang="en-US" sz="1600" b="1" baseline="30000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cxnSp>
        <p:nvCxnSpPr>
          <p:cNvPr id="169" name="Straight Connector 168"/>
          <p:cNvCxnSpPr/>
          <p:nvPr/>
        </p:nvCxnSpPr>
        <p:spPr>
          <a:xfrm flipV="1">
            <a:off x="6667226" y="2254865"/>
            <a:ext cx="592407" cy="442721"/>
          </a:xfrm>
          <a:prstGeom prst="line">
            <a:avLst/>
          </a:prstGeom>
          <a:ln w="19050">
            <a:solidFill>
              <a:srgbClr val="0000CC"/>
            </a:solidFill>
          </a:ln>
          <a:effectLst>
            <a:glow rad="101600">
              <a:srgbClr val="FF65A3">
                <a:alpha val="39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9"/>
          <p:cNvSpPr>
            <a:spLocks noChangeArrowheads="1"/>
          </p:cNvSpPr>
          <p:nvPr/>
        </p:nvSpPr>
        <p:spPr bwMode="auto">
          <a:xfrm>
            <a:off x="6657398" y="2660759"/>
            <a:ext cx="54864" cy="64008"/>
          </a:xfrm>
          <a:prstGeom prst="ellipse">
            <a:avLst/>
          </a:prstGeom>
          <a:solidFill>
            <a:srgbClr val="C00000"/>
          </a:solidFill>
          <a:ln w="9525">
            <a:solidFill>
              <a:srgbClr val="C0000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1" name="Oval 9"/>
          <p:cNvSpPr>
            <a:spLocks noChangeArrowheads="1"/>
          </p:cNvSpPr>
          <p:nvPr/>
        </p:nvSpPr>
        <p:spPr bwMode="auto">
          <a:xfrm>
            <a:off x="7227984" y="2236498"/>
            <a:ext cx="54864" cy="64008"/>
          </a:xfrm>
          <a:prstGeom prst="ellipse">
            <a:avLst/>
          </a:prstGeom>
          <a:solidFill>
            <a:srgbClr val="C00000"/>
          </a:solidFill>
          <a:ln w="9525">
            <a:solidFill>
              <a:srgbClr val="C0000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2" name="Oval 20"/>
          <p:cNvSpPr>
            <a:spLocks noChangeArrowheads="1"/>
          </p:cNvSpPr>
          <p:nvPr/>
        </p:nvSpPr>
        <p:spPr bwMode="auto">
          <a:xfrm>
            <a:off x="7748026" y="2678967"/>
            <a:ext cx="54864" cy="64008"/>
          </a:xfrm>
          <a:prstGeom prst="ellipse">
            <a:avLst/>
          </a:prstGeom>
          <a:solidFill>
            <a:srgbClr val="C00000"/>
          </a:solidFill>
          <a:ln w="9525">
            <a:solidFill>
              <a:srgbClr val="C0000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6" name="Rectangular Callout 175"/>
          <p:cNvSpPr/>
          <p:nvPr/>
        </p:nvSpPr>
        <p:spPr>
          <a:xfrm>
            <a:off x="5358761" y="1429389"/>
            <a:ext cx="1672817" cy="418447"/>
          </a:xfrm>
          <a:prstGeom prst="wedgeRectCallout">
            <a:avLst>
              <a:gd name="adj1" fmla="val 57241"/>
              <a:gd name="adj2" fmla="val -33305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7" name="Rectangle 176"/>
          <p:cNvSpPr/>
          <p:nvPr/>
        </p:nvSpPr>
        <p:spPr>
          <a:xfrm>
            <a:off x="5428626" y="1502921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8" name="Rectangle 177"/>
          <p:cNvSpPr/>
          <p:nvPr/>
        </p:nvSpPr>
        <p:spPr>
          <a:xfrm>
            <a:off x="6212329" y="1502921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9" name="Rectangle 178"/>
          <p:cNvSpPr/>
          <p:nvPr/>
        </p:nvSpPr>
        <p:spPr>
          <a:xfrm>
            <a:off x="5346334" y="1449749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3,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6155106" y="1449749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5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1" name="Rectangular Callout 180"/>
          <p:cNvSpPr/>
          <p:nvPr/>
        </p:nvSpPr>
        <p:spPr>
          <a:xfrm>
            <a:off x="5337245" y="1907663"/>
            <a:ext cx="1672817" cy="418447"/>
          </a:xfrm>
          <a:prstGeom prst="wedgeRectCallout">
            <a:avLst>
              <a:gd name="adj1" fmla="val 56582"/>
              <a:gd name="adj2" fmla="val 78679"/>
            </a:avLst>
          </a:prstGeom>
          <a:solidFill>
            <a:srgbClr val="00206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2" name="Rectangle 181"/>
          <p:cNvSpPr/>
          <p:nvPr/>
        </p:nvSpPr>
        <p:spPr>
          <a:xfrm>
            <a:off x="5407110" y="1981195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3" name="Rectangle 182"/>
          <p:cNvSpPr/>
          <p:nvPr/>
        </p:nvSpPr>
        <p:spPr>
          <a:xfrm>
            <a:off x="6190813" y="1981195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4" name="Rectangle 183"/>
          <p:cNvSpPr/>
          <p:nvPr/>
        </p:nvSpPr>
        <p:spPr>
          <a:xfrm>
            <a:off x="5321291" y="1928023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a,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6155106" y="1928023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b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6" name="Rectangular Callout 185"/>
          <p:cNvSpPr/>
          <p:nvPr/>
        </p:nvSpPr>
        <p:spPr>
          <a:xfrm>
            <a:off x="6171918" y="3126863"/>
            <a:ext cx="1672817" cy="418447"/>
          </a:xfrm>
          <a:prstGeom prst="wedgeRectCallout">
            <a:avLst>
              <a:gd name="adj1" fmla="val -23831"/>
              <a:gd name="adj2" fmla="val -94688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7" name="Rectangle 186"/>
          <p:cNvSpPr/>
          <p:nvPr/>
        </p:nvSpPr>
        <p:spPr>
          <a:xfrm>
            <a:off x="6241783" y="3200395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8" name="Rectangle 187"/>
          <p:cNvSpPr/>
          <p:nvPr/>
        </p:nvSpPr>
        <p:spPr>
          <a:xfrm>
            <a:off x="7025486" y="3200395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9" name="Rectangle 188"/>
          <p:cNvSpPr/>
          <p:nvPr/>
        </p:nvSpPr>
        <p:spPr>
          <a:xfrm>
            <a:off x="6159491" y="3147223"/>
            <a:ext cx="974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–1,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0" name="Rectangle 189"/>
          <p:cNvSpPr/>
          <p:nvPr/>
        </p:nvSpPr>
        <p:spPr>
          <a:xfrm>
            <a:off x="6968263" y="3147223"/>
            <a:ext cx="9396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 1 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1" name="Rectangular Callout 190"/>
          <p:cNvSpPr/>
          <p:nvPr/>
        </p:nvSpPr>
        <p:spPr>
          <a:xfrm>
            <a:off x="5343512" y="1941592"/>
            <a:ext cx="1672817" cy="418447"/>
          </a:xfrm>
          <a:prstGeom prst="wedgeRectCallout">
            <a:avLst>
              <a:gd name="adj1" fmla="val 53778"/>
              <a:gd name="adj2" fmla="val 71618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92" name="Rectangle 191"/>
          <p:cNvSpPr/>
          <p:nvPr/>
        </p:nvSpPr>
        <p:spPr>
          <a:xfrm>
            <a:off x="5413377" y="2015124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93" name="Rectangle 192"/>
          <p:cNvSpPr/>
          <p:nvPr/>
        </p:nvSpPr>
        <p:spPr>
          <a:xfrm>
            <a:off x="6197080" y="2015124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94" name="Rectangle 193"/>
          <p:cNvSpPr/>
          <p:nvPr/>
        </p:nvSpPr>
        <p:spPr>
          <a:xfrm>
            <a:off x="5327558" y="1961952"/>
            <a:ext cx="8547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a,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5" name="Rectangle 194"/>
          <p:cNvSpPr/>
          <p:nvPr/>
        </p:nvSpPr>
        <p:spPr>
          <a:xfrm>
            <a:off x="6161373" y="1961952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b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6" name="Rounded Rectangle 195"/>
          <p:cNvSpPr/>
          <p:nvPr/>
        </p:nvSpPr>
        <p:spPr bwMode="auto">
          <a:xfrm rot="10800000" flipH="1" flipV="1">
            <a:off x="605786" y="3454986"/>
            <a:ext cx="2829141" cy="630914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7" name="TextBox 196"/>
          <p:cNvSpPr txBox="1"/>
          <p:nvPr/>
        </p:nvSpPr>
        <p:spPr>
          <a:xfrm>
            <a:off x="634095" y="3583985"/>
            <a:ext cx="2790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What is the expansion ?</a:t>
            </a:r>
            <a:endParaRPr lang="en-US" sz="16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1231750" y="3612295"/>
            <a:ext cx="1593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a</a:t>
            </a:r>
            <a:r>
              <a:rPr lang="en-US" sz="1600" b="1" baseline="30000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2</a:t>
            </a:r>
            <a:r>
              <a:rPr lang="en-US" sz="1600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 </a:t>
            </a:r>
            <a:r>
              <a:rPr lang="en-US" sz="1600" b="1" dirty="0" smtClean="0">
                <a:solidFill>
                  <a:srgbClr val="FFFF00"/>
                </a:solidFill>
                <a:latin typeface="Bookman Old Style" panose="02050604050505020204" pitchFamily="18" charset="0"/>
                <a:sym typeface="Symbol"/>
              </a:rPr>
              <a:t> 2ab </a:t>
            </a:r>
            <a:r>
              <a:rPr lang="en-US" sz="1600" b="1" dirty="0" smtClean="0">
                <a:solidFill>
                  <a:srgbClr val="FFFF00"/>
                </a:solidFill>
                <a:latin typeface="Cambria Math"/>
                <a:ea typeface="Cambria Math"/>
                <a:sym typeface="Symbol"/>
              </a:rPr>
              <a:t>+</a:t>
            </a:r>
            <a:r>
              <a:rPr lang="en-US" sz="1600" b="1" dirty="0" smtClean="0">
                <a:solidFill>
                  <a:srgbClr val="FFFF00"/>
                </a:solidFill>
                <a:latin typeface="Bookman Old Style" panose="02050604050505020204" pitchFamily="18" charset="0"/>
                <a:sym typeface="Symbol"/>
              </a:rPr>
              <a:t> b</a:t>
            </a:r>
            <a:r>
              <a:rPr lang="en-US" sz="1600" b="1" baseline="30000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2</a:t>
            </a:r>
            <a:endParaRPr lang="en-US" sz="1600" b="1" baseline="30000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199" name="Rounded Rectangle 198"/>
          <p:cNvSpPr/>
          <p:nvPr/>
        </p:nvSpPr>
        <p:spPr bwMode="auto">
          <a:xfrm rot="10800000" flipH="1" flipV="1">
            <a:off x="648681" y="3467973"/>
            <a:ext cx="2730173" cy="630914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0" name="TextBox 199"/>
          <p:cNvSpPr txBox="1"/>
          <p:nvPr/>
        </p:nvSpPr>
        <p:spPr>
          <a:xfrm>
            <a:off x="605990" y="3517199"/>
            <a:ext cx="2790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Which is this algebraic identity?</a:t>
            </a:r>
            <a:endParaRPr lang="en-US" sz="16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1341603" y="3637849"/>
            <a:ext cx="1301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(a </a:t>
            </a:r>
            <a:r>
              <a:rPr lang="en-US" sz="1600" b="1" dirty="0" smtClean="0">
                <a:solidFill>
                  <a:srgbClr val="FFFF00"/>
                </a:solidFill>
                <a:latin typeface="Bookman Old Style" panose="02050604050505020204" pitchFamily="18" charset="0"/>
                <a:sym typeface="Symbol"/>
              </a:rPr>
              <a:t> b</a:t>
            </a:r>
            <a:r>
              <a:rPr lang="en-US" sz="1600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)</a:t>
            </a:r>
            <a:r>
              <a:rPr lang="en-US" sz="1600" b="1" baseline="30000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2</a:t>
            </a:r>
            <a:endParaRPr lang="en-US" sz="1600" b="1" baseline="30000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202" name="Rounded Rectangle 201"/>
          <p:cNvSpPr/>
          <p:nvPr/>
        </p:nvSpPr>
        <p:spPr bwMode="auto">
          <a:xfrm rot="10800000" flipH="1" flipV="1">
            <a:off x="623094" y="3412683"/>
            <a:ext cx="3303509" cy="763405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392900" y="3499717"/>
            <a:ext cx="3729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Which is the formula to find length of OA and OB?  </a:t>
            </a:r>
            <a:endParaRPr lang="en-US" sz="16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grpSp>
        <p:nvGrpSpPr>
          <p:cNvPr id="204" name="Group 203"/>
          <p:cNvGrpSpPr/>
          <p:nvPr/>
        </p:nvGrpSpPr>
        <p:grpSpPr>
          <a:xfrm>
            <a:off x="1102767" y="3628480"/>
            <a:ext cx="2445866" cy="355840"/>
            <a:chOff x="4864018" y="1396174"/>
            <a:chExt cx="2445866" cy="355840"/>
          </a:xfrm>
        </p:grpSpPr>
        <p:sp>
          <p:nvSpPr>
            <p:cNvPr id="205" name="Freeform 204"/>
            <p:cNvSpPr/>
            <p:nvPr/>
          </p:nvSpPr>
          <p:spPr>
            <a:xfrm>
              <a:off x="4864018" y="1396174"/>
              <a:ext cx="2445866" cy="341067"/>
            </a:xfrm>
            <a:custGeom>
              <a:avLst/>
              <a:gdLst>
                <a:gd name="connsiteX0" fmla="*/ 0 w 3924300"/>
                <a:gd name="connsiteY0" fmla="*/ 222250 h 374650"/>
                <a:gd name="connsiteX1" fmla="*/ 114300 w 3924300"/>
                <a:gd name="connsiteY1" fmla="*/ 374650 h 374650"/>
                <a:gd name="connsiteX2" fmla="*/ 260350 w 3924300"/>
                <a:gd name="connsiteY2" fmla="*/ 0 h 374650"/>
                <a:gd name="connsiteX3" fmla="*/ 3924300 w 3924300"/>
                <a:gd name="connsiteY3" fmla="*/ 0 h 37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4300" h="374650">
                  <a:moveTo>
                    <a:pt x="0" y="222250"/>
                  </a:moveTo>
                  <a:lnTo>
                    <a:pt x="114300" y="374650"/>
                  </a:lnTo>
                  <a:lnTo>
                    <a:pt x="260350" y="0"/>
                  </a:lnTo>
                  <a:lnTo>
                    <a:pt x="3924300" y="0"/>
                  </a:lnTo>
                </a:path>
              </a:pathLst>
            </a:custGeom>
            <a:ln>
              <a:solidFill>
                <a:srgbClr val="FFFF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5971150" y="1413460"/>
              <a:ext cx="308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srgbClr val="FFFF00"/>
                  </a:solidFill>
                  <a:latin typeface="Bookman Old Style" pitchFamily="18" charset="0"/>
                </a:rPr>
                <a:t>+</a:t>
              </a: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5387428" y="1413460"/>
              <a:ext cx="3577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srgbClr val="FFFF00"/>
                  </a:solidFill>
                  <a:latin typeface="Bookman Old Style" pitchFamily="18" charset="0"/>
                </a:rPr>
                <a:t>– </a:t>
              </a:r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6572124" y="1413460"/>
              <a:ext cx="3577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srgbClr val="FFFF00"/>
                  </a:solidFill>
                  <a:latin typeface="Bookman Old Style" pitchFamily="18" charset="0"/>
                </a:rPr>
                <a:t>– </a:t>
              </a: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5006427" y="1413460"/>
              <a:ext cx="26988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(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5778488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)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6177960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(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6961750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)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5104573" y="1413460"/>
              <a:ext cx="4322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5539828" y="1413460"/>
              <a:ext cx="4010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1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6293202" y="1413460"/>
              <a:ext cx="39786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6742162" y="1413460"/>
              <a:ext cx="39786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1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5854836" y="1430418"/>
              <a:ext cx="274435" cy="256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baseline="30000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baseline="300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7030402" y="1430418"/>
              <a:ext cx="274435" cy="256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baseline="30000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baseline="300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219" name="Rectangle 218"/>
          <p:cNvSpPr/>
          <p:nvPr/>
        </p:nvSpPr>
        <p:spPr>
          <a:xfrm>
            <a:off x="1381943" y="3705740"/>
            <a:ext cx="296838" cy="261420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0" name="Rectangle 219"/>
          <p:cNvSpPr/>
          <p:nvPr/>
        </p:nvSpPr>
        <p:spPr>
          <a:xfrm>
            <a:off x="1817254" y="3705740"/>
            <a:ext cx="296838" cy="261420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1" name="Rectangle 220"/>
          <p:cNvSpPr/>
          <p:nvPr/>
        </p:nvSpPr>
        <p:spPr>
          <a:xfrm>
            <a:off x="2498725" y="3727814"/>
            <a:ext cx="296838" cy="261420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2" name="Rectangle 221"/>
          <p:cNvSpPr/>
          <p:nvPr/>
        </p:nvSpPr>
        <p:spPr>
          <a:xfrm>
            <a:off x="3040087" y="3717608"/>
            <a:ext cx="296838" cy="261420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3" name="Rectangle 222"/>
          <p:cNvSpPr/>
          <p:nvPr/>
        </p:nvSpPr>
        <p:spPr>
          <a:xfrm>
            <a:off x="1373915" y="3707967"/>
            <a:ext cx="296838" cy="261420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4" name="Rectangle 223"/>
          <p:cNvSpPr/>
          <p:nvPr/>
        </p:nvSpPr>
        <p:spPr>
          <a:xfrm>
            <a:off x="1809226" y="3707967"/>
            <a:ext cx="296838" cy="261420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5" name="Rectangle 224"/>
          <p:cNvSpPr/>
          <p:nvPr/>
        </p:nvSpPr>
        <p:spPr>
          <a:xfrm>
            <a:off x="2490697" y="3730041"/>
            <a:ext cx="296838" cy="261420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6" name="Rectangle 225"/>
          <p:cNvSpPr/>
          <p:nvPr/>
        </p:nvSpPr>
        <p:spPr>
          <a:xfrm>
            <a:off x="3032059" y="3719835"/>
            <a:ext cx="296838" cy="261420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227" name="Group 226"/>
          <p:cNvGrpSpPr/>
          <p:nvPr/>
        </p:nvGrpSpPr>
        <p:grpSpPr>
          <a:xfrm>
            <a:off x="2438494" y="1389962"/>
            <a:ext cx="2732319" cy="725729"/>
            <a:chOff x="5661713" y="2562179"/>
            <a:chExt cx="2732319" cy="725729"/>
          </a:xfrm>
        </p:grpSpPr>
        <p:sp>
          <p:nvSpPr>
            <p:cNvPr id="228" name="Rounded Rectangle 227"/>
            <p:cNvSpPr/>
            <p:nvPr/>
          </p:nvSpPr>
          <p:spPr bwMode="auto">
            <a:xfrm rot="10800000" flipH="1" flipV="1">
              <a:off x="5661713" y="2562179"/>
              <a:ext cx="2732319" cy="72572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5720348" y="2624207"/>
              <a:ext cx="26110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O be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(</a:t>
              </a:r>
              <a:r>
                <a:rPr lang="en-US" sz="1600" b="1" i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230" name="Group 229"/>
          <p:cNvGrpSpPr/>
          <p:nvPr/>
        </p:nvGrpSpPr>
        <p:grpSpPr>
          <a:xfrm>
            <a:off x="2475880" y="1407573"/>
            <a:ext cx="2732319" cy="690507"/>
            <a:chOff x="5661713" y="2586140"/>
            <a:chExt cx="2732319" cy="690507"/>
          </a:xfrm>
        </p:grpSpPr>
        <p:sp>
          <p:nvSpPr>
            <p:cNvPr id="231" name="Rounded Rectangle 230"/>
            <p:cNvSpPr/>
            <p:nvPr/>
          </p:nvSpPr>
          <p:spPr bwMode="auto">
            <a:xfrm rot="10800000" flipH="1" flipV="1">
              <a:off x="5661713" y="2586140"/>
              <a:ext cx="2732319" cy="690507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5694688" y="2639878"/>
              <a:ext cx="26624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A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233" name="Group 232"/>
          <p:cNvGrpSpPr/>
          <p:nvPr/>
        </p:nvGrpSpPr>
        <p:grpSpPr>
          <a:xfrm>
            <a:off x="2505088" y="1468888"/>
            <a:ext cx="2732319" cy="690507"/>
            <a:chOff x="5668063" y="2579790"/>
            <a:chExt cx="2732319" cy="690507"/>
          </a:xfrm>
        </p:grpSpPr>
        <p:sp>
          <p:nvSpPr>
            <p:cNvPr id="234" name="Rounded Rectangle 233"/>
            <p:cNvSpPr/>
            <p:nvPr/>
          </p:nvSpPr>
          <p:spPr bwMode="auto">
            <a:xfrm rot="10800000" flipH="1" flipV="1">
              <a:off x="5668063" y="2579790"/>
              <a:ext cx="2732319" cy="690507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5681636" y="2624207"/>
              <a:ext cx="26885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O be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(</a:t>
              </a:r>
              <a:r>
                <a:rPr lang="en-US" sz="1600" b="1" i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2447671" y="1416864"/>
            <a:ext cx="2768985" cy="637671"/>
            <a:chOff x="5625047" y="2610971"/>
            <a:chExt cx="2768985" cy="637671"/>
          </a:xfrm>
        </p:grpSpPr>
        <p:sp>
          <p:nvSpPr>
            <p:cNvPr id="237" name="Rounded Rectangle 236"/>
            <p:cNvSpPr/>
            <p:nvPr/>
          </p:nvSpPr>
          <p:spPr bwMode="auto">
            <a:xfrm rot="10800000" flipH="1" flipV="1">
              <a:off x="5661713" y="2610971"/>
              <a:ext cx="2732319" cy="637671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38" name="TextBox 237"/>
            <p:cNvSpPr txBox="1"/>
            <p:nvPr/>
          </p:nvSpPr>
          <p:spPr>
            <a:xfrm>
              <a:off x="5625047" y="2639878"/>
              <a:ext cx="27231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239" name="Freeform 238"/>
          <p:cNvSpPr/>
          <p:nvPr/>
        </p:nvSpPr>
        <p:spPr bwMode="auto">
          <a:xfrm>
            <a:off x="1126790" y="2512427"/>
            <a:ext cx="2063748" cy="259557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1860548"/>
              <a:gd name="connsiteY0" fmla="*/ 171451 h 259557"/>
              <a:gd name="connsiteX1" fmla="*/ 40481 w 1860548"/>
              <a:gd name="connsiteY1" fmla="*/ 154782 h 259557"/>
              <a:gd name="connsiteX2" fmla="*/ 80962 w 1860548"/>
              <a:gd name="connsiteY2" fmla="*/ 259557 h 259557"/>
              <a:gd name="connsiteX3" fmla="*/ 150018 w 1860548"/>
              <a:gd name="connsiteY3" fmla="*/ 1 h 259557"/>
              <a:gd name="connsiteX4" fmla="*/ 1860548 w 1860548"/>
              <a:gd name="connsiteY4" fmla="*/ 0 h 259557"/>
              <a:gd name="connsiteX0" fmla="*/ 0 w 2508248"/>
              <a:gd name="connsiteY0" fmla="*/ 174626 h 262732"/>
              <a:gd name="connsiteX1" fmla="*/ 40481 w 2508248"/>
              <a:gd name="connsiteY1" fmla="*/ 157957 h 262732"/>
              <a:gd name="connsiteX2" fmla="*/ 80962 w 2508248"/>
              <a:gd name="connsiteY2" fmla="*/ 262732 h 262732"/>
              <a:gd name="connsiteX3" fmla="*/ 150018 w 2508248"/>
              <a:gd name="connsiteY3" fmla="*/ 3176 h 262732"/>
              <a:gd name="connsiteX4" fmla="*/ 2508248 w 2508248"/>
              <a:gd name="connsiteY4" fmla="*/ 0 h 262732"/>
              <a:gd name="connsiteX0" fmla="*/ 0 w 2384423"/>
              <a:gd name="connsiteY0" fmla="*/ 171451 h 259557"/>
              <a:gd name="connsiteX1" fmla="*/ 40481 w 2384423"/>
              <a:gd name="connsiteY1" fmla="*/ 154782 h 259557"/>
              <a:gd name="connsiteX2" fmla="*/ 80962 w 2384423"/>
              <a:gd name="connsiteY2" fmla="*/ 259557 h 259557"/>
              <a:gd name="connsiteX3" fmla="*/ 150018 w 2384423"/>
              <a:gd name="connsiteY3" fmla="*/ 1 h 259557"/>
              <a:gd name="connsiteX4" fmla="*/ 2384423 w 2384423"/>
              <a:gd name="connsiteY4" fmla="*/ 0 h 259557"/>
              <a:gd name="connsiteX0" fmla="*/ 0 w 2063748"/>
              <a:gd name="connsiteY0" fmla="*/ 171451 h 259557"/>
              <a:gd name="connsiteX1" fmla="*/ 40481 w 2063748"/>
              <a:gd name="connsiteY1" fmla="*/ 154782 h 259557"/>
              <a:gd name="connsiteX2" fmla="*/ 80962 w 2063748"/>
              <a:gd name="connsiteY2" fmla="*/ 259557 h 259557"/>
              <a:gd name="connsiteX3" fmla="*/ 150018 w 2063748"/>
              <a:gd name="connsiteY3" fmla="*/ 1 h 259557"/>
              <a:gd name="connsiteX4" fmla="*/ 2063748 w 2063748"/>
              <a:gd name="connsiteY4" fmla="*/ 0 h 259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3748" h="259557">
                <a:moveTo>
                  <a:pt x="0" y="171451"/>
                </a:moveTo>
                <a:lnTo>
                  <a:pt x="40481" y="154782"/>
                </a:lnTo>
                <a:lnTo>
                  <a:pt x="80962" y="259557"/>
                </a:lnTo>
                <a:lnTo>
                  <a:pt x="150018" y="1"/>
                </a:lnTo>
                <a:lnTo>
                  <a:pt x="206374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240" name="Freeform 239"/>
          <p:cNvSpPr/>
          <p:nvPr/>
        </p:nvSpPr>
        <p:spPr bwMode="auto">
          <a:xfrm>
            <a:off x="3601111" y="2512427"/>
            <a:ext cx="2216148" cy="259557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1860548"/>
              <a:gd name="connsiteY0" fmla="*/ 171451 h 259557"/>
              <a:gd name="connsiteX1" fmla="*/ 40481 w 1860548"/>
              <a:gd name="connsiteY1" fmla="*/ 154782 h 259557"/>
              <a:gd name="connsiteX2" fmla="*/ 80962 w 1860548"/>
              <a:gd name="connsiteY2" fmla="*/ 259557 h 259557"/>
              <a:gd name="connsiteX3" fmla="*/ 150018 w 1860548"/>
              <a:gd name="connsiteY3" fmla="*/ 1 h 259557"/>
              <a:gd name="connsiteX4" fmla="*/ 1860548 w 1860548"/>
              <a:gd name="connsiteY4" fmla="*/ 0 h 259557"/>
              <a:gd name="connsiteX0" fmla="*/ 0 w 2508248"/>
              <a:gd name="connsiteY0" fmla="*/ 174626 h 262732"/>
              <a:gd name="connsiteX1" fmla="*/ 40481 w 2508248"/>
              <a:gd name="connsiteY1" fmla="*/ 157957 h 262732"/>
              <a:gd name="connsiteX2" fmla="*/ 80962 w 2508248"/>
              <a:gd name="connsiteY2" fmla="*/ 262732 h 262732"/>
              <a:gd name="connsiteX3" fmla="*/ 150018 w 2508248"/>
              <a:gd name="connsiteY3" fmla="*/ 3176 h 262732"/>
              <a:gd name="connsiteX4" fmla="*/ 2508248 w 2508248"/>
              <a:gd name="connsiteY4" fmla="*/ 0 h 262732"/>
              <a:gd name="connsiteX0" fmla="*/ 0 w 2384423"/>
              <a:gd name="connsiteY0" fmla="*/ 171451 h 259557"/>
              <a:gd name="connsiteX1" fmla="*/ 40481 w 2384423"/>
              <a:gd name="connsiteY1" fmla="*/ 154782 h 259557"/>
              <a:gd name="connsiteX2" fmla="*/ 80962 w 2384423"/>
              <a:gd name="connsiteY2" fmla="*/ 259557 h 259557"/>
              <a:gd name="connsiteX3" fmla="*/ 150018 w 2384423"/>
              <a:gd name="connsiteY3" fmla="*/ 1 h 259557"/>
              <a:gd name="connsiteX4" fmla="*/ 2384423 w 2384423"/>
              <a:gd name="connsiteY4" fmla="*/ 0 h 259557"/>
              <a:gd name="connsiteX0" fmla="*/ 0 w 2063748"/>
              <a:gd name="connsiteY0" fmla="*/ 171451 h 259557"/>
              <a:gd name="connsiteX1" fmla="*/ 40481 w 2063748"/>
              <a:gd name="connsiteY1" fmla="*/ 154782 h 259557"/>
              <a:gd name="connsiteX2" fmla="*/ 80962 w 2063748"/>
              <a:gd name="connsiteY2" fmla="*/ 259557 h 259557"/>
              <a:gd name="connsiteX3" fmla="*/ 150018 w 2063748"/>
              <a:gd name="connsiteY3" fmla="*/ 1 h 259557"/>
              <a:gd name="connsiteX4" fmla="*/ 2063748 w 2063748"/>
              <a:gd name="connsiteY4" fmla="*/ 0 h 259557"/>
              <a:gd name="connsiteX0" fmla="*/ 0 w 2216148"/>
              <a:gd name="connsiteY0" fmla="*/ 171451 h 259557"/>
              <a:gd name="connsiteX1" fmla="*/ 40481 w 2216148"/>
              <a:gd name="connsiteY1" fmla="*/ 154782 h 259557"/>
              <a:gd name="connsiteX2" fmla="*/ 80962 w 2216148"/>
              <a:gd name="connsiteY2" fmla="*/ 259557 h 259557"/>
              <a:gd name="connsiteX3" fmla="*/ 150018 w 2216148"/>
              <a:gd name="connsiteY3" fmla="*/ 1 h 259557"/>
              <a:gd name="connsiteX4" fmla="*/ 2216148 w 2216148"/>
              <a:gd name="connsiteY4" fmla="*/ 0 h 259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6148" h="259557">
                <a:moveTo>
                  <a:pt x="0" y="171451"/>
                </a:moveTo>
                <a:lnTo>
                  <a:pt x="40481" y="154782"/>
                </a:lnTo>
                <a:lnTo>
                  <a:pt x="80962" y="259557"/>
                </a:lnTo>
                <a:lnTo>
                  <a:pt x="150018" y="1"/>
                </a:lnTo>
                <a:lnTo>
                  <a:pt x="221614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4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500"/>
                            </p:stCondLst>
                            <p:childTnLst>
                              <p:par>
                                <p:cTn id="2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5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9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9" fill="hold">
                            <p:stCondLst>
                              <p:cond delay="500"/>
                            </p:stCondLst>
                            <p:childTnLst>
                              <p:par>
                                <p:cTn id="3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9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2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fill="hold">
                      <p:stCondLst>
                        <p:cond delay="indefinite"/>
                      </p:stCondLst>
                      <p:childTnLst>
                        <p:par>
                          <p:cTn id="395" fill="hold">
                            <p:stCondLst>
                              <p:cond delay="0"/>
                            </p:stCondLst>
                            <p:childTnLst>
                              <p:par>
                                <p:cTn id="3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4" fill="hold">
                      <p:stCondLst>
                        <p:cond delay="indefinite"/>
                      </p:stCondLst>
                      <p:childTnLst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9" fill="hold">
                      <p:stCondLst>
                        <p:cond delay="indefinite"/>
                      </p:stCondLst>
                      <p:childTnLst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4" fill="hold">
                      <p:stCondLst>
                        <p:cond delay="indefinite"/>
                      </p:stCondLst>
                      <p:childTnLst>
                        <p:par>
                          <p:cTn id="415" fill="hold">
                            <p:stCondLst>
                              <p:cond delay="0"/>
                            </p:stCondLst>
                            <p:childTnLst>
                              <p:par>
                                <p:cTn id="4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>
                            <p:stCondLst>
                              <p:cond delay="500"/>
                            </p:stCondLst>
                            <p:childTnLst>
                              <p:par>
                                <p:cTn id="4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8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9" fill="hold">
                      <p:stCondLst>
                        <p:cond delay="indefinite"/>
                      </p:stCondLst>
                      <p:childTnLst>
                        <p:par>
                          <p:cTn id="470" fill="hold">
                            <p:stCondLst>
                              <p:cond delay="0"/>
                            </p:stCondLst>
                            <p:childTnLst>
                              <p:par>
                                <p:cTn id="4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3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>
                            <p:stCondLst>
                              <p:cond delay="500"/>
                            </p:stCondLst>
                            <p:childTnLst>
                              <p:par>
                                <p:cTn id="4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3" fill="hold">
                      <p:stCondLst>
                        <p:cond delay="indefinite"/>
                      </p:stCondLst>
                      <p:childTnLst>
                        <p:par>
                          <p:cTn id="484" fill="hold">
                            <p:stCondLst>
                              <p:cond delay="0"/>
                            </p:stCondLst>
                            <p:childTnLst>
                              <p:par>
                                <p:cTn id="4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8" fill="hold">
                      <p:stCondLst>
                        <p:cond delay="indefinite"/>
                      </p:stCondLst>
                      <p:childTnLst>
                        <p:par>
                          <p:cTn id="489" fill="hold">
                            <p:stCondLst>
                              <p:cond delay="0"/>
                            </p:stCondLst>
                            <p:childTnLst>
                              <p:par>
                                <p:cTn id="4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2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3" fill="hold">
                      <p:stCondLst>
                        <p:cond delay="indefinite"/>
                      </p:stCondLst>
                      <p:childTnLst>
                        <p:par>
                          <p:cTn id="494" fill="hold">
                            <p:stCondLst>
                              <p:cond delay="0"/>
                            </p:stCondLst>
                            <p:childTnLst>
                              <p:par>
                                <p:cTn id="4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7" fill="hold">
                      <p:stCondLst>
                        <p:cond delay="indefinite"/>
                      </p:stCondLst>
                      <p:childTnLst>
                        <p:par>
                          <p:cTn id="498" fill="hold">
                            <p:stCondLst>
                              <p:cond delay="0"/>
                            </p:stCondLst>
                            <p:childTnLst>
                              <p:par>
                                <p:cTn id="4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1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2" fill="hold">
                      <p:stCondLst>
                        <p:cond delay="indefinite"/>
                      </p:stCondLst>
                      <p:childTnLst>
                        <p:par>
                          <p:cTn id="503" fill="hold">
                            <p:stCondLst>
                              <p:cond delay="0"/>
                            </p:stCondLst>
                            <p:childTnLst>
                              <p:par>
                                <p:cTn id="504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7" fill="hold">
                      <p:stCondLst>
                        <p:cond delay="indefinite"/>
                      </p:stCondLst>
                      <p:childTnLst>
                        <p:par>
                          <p:cTn id="508" fill="hold">
                            <p:stCondLst>
                              <p:cond delay="0"/>
                            </p:stCondLst>
                            <p:childTnLst>
                              <p:par>
                                <p:cTn id="5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2" fill="hold">
                      <p:stCondLst>
                        <p:cond delay="indefinite"/>
                      </p:stCondLst>
                      <p:childTnLst>
                        <p:par>
                          <p:cTn id="513" fill="hold">
                            <p:stCondLst>
                              <p:cond delay="0"/>
                            </p:stCondLst>
                            <p:childTnLst>
                              <p:par>
                                <p:cTn id="5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7" fill="hold">
                      <p:stCondLst>
                        <p:cond delay="indefinite"/>
                      </p:stCondLst>
                      <p:childTnLst>
                        <p:par>
                          <p:cTn id="518" fill="hold">
                            <p:stCondLst>
                              <p:cond delay="0"/>
                            </p:stCondLst>
                            <p:childTnLst>
                              <p:par>
                                <p:cTn id="5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1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2" fill="hold">
                      <p:stCondLst>
                        <p:cond delay="indefinite"/>
                      </p:stCondLst>
                      <p:childTnLst>
                        <p:par>
                          <p:cTn id="523" fill="hold">
                            <p:stCondLst>
                              <p:cond delay="0"/>
                            </p:stCondLst>
                            <p:childTnLst>
                              <p:par>
                                <p:cTn id="5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6" fill="hold">
                      <p:stCondLst>
                        <p:cond delay="indefinite"/>
                      </p:stCondLst>
                      <p:childTnLst>
                        <p:par>
                          <p:cTn id="527" fill="hold">
                            <p:stCondLst>
                              <p:cond delay="0"/>
                            </p:stCondLst>
                            <p:childTnLst>
                              <p:par>
                                <p:cTn id="5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1" fill="hold">
                      <p:stCondLst>
                        <p:cond delay="indefinite"/>
                      </p:stCondLst>
                      <p:childTnLst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5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6" fill="hold">
                      <p:stCondLst>
                        <p:cond delay="indefinite"/>
                      </p:stCondLst>
                      <p:childTnLst>
                        <p:par>
                          <p:cTn id="537" fill="hold">
                            <p:stCondLst>
                              <p:cond delay="0"/>
                            </p:stCondLst>
                            <p:childTnLst>
                              <p:par>
                                <p:cTn id="5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1" fill="hold">
                      <p:stCondLst>
                        <p:cond delay="indefinite"/>
                      </p:stCondLst>
                      <p:childTnLst>
                        <p:par>
                          <p:cTn id="542" fill="hold">
                            <p:stCondLst>
                              <p:cond delay="0"/>
                            </p:stCondLst>
                            <p:childTnLst>
                              <p:par>
                                <p:cTn id="5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6" fill="hold">
                      <p:stCondLst>
                        <p:cond delay="indefinite"/>
                      </p:stCondLst>
                      <p:childTnLst>
                        <p:par>
                          <p:cTn id="547" fill="hold">
                            <p:stCondLst>
                              <p:cond delay="0"/>
                            </p:stCondLst>
                            <p:childTnLst>
                              <p:par>
                                <p:cTn id="5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1" fill="hold">
                      <p:stCondLst>
                        <p:cond delay="indefinite"/>
                      </p:stCondLst>
                      <p:childTnLst>
                        <p:par>
                          <p:cTn id="552" fill="hold">
                            <p:stCondLst>
                              <p:cond delay="0"/>
                            </p:stCondLst>
                            <p:childTnLst>
                              <p:par>
                                <p:cTn id="5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6" fill="hold">
                      <p:stCondLst>
                        <p:cond delay="indefinite"/>
                      </p:stCondLst>
                      <p:childTnLst>
                        <p:par>
                          <p:cTn id="557" fill="hold">
                            <p:stCondLst>
                              <p:cond delay="0"/>
                            </p:stCondLst>
                            <p:childTnLst>
                              <p:par>
                                <p:cTn id="5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9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2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4" fill="hold">
                      <p:stCondLst>
                        <p:cond delay="indefinite"/>
                      </p:stCondLst>
                      <p:childTnLst>
                        <p:par>
                          <p:cTn id="565" fill="hold">
                            <p:stCondLst>
                              <p:cond delay="0"/>
                            </p:stCondLst>
                            <p:childTnLst>
                              <p:par>
                                <p:cTn id="5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9" fill="hold">
                      <p:stCondLst>
                        <p:cond delay="indefinite"/>
                      </p:stCondLst>
                      <p:childTnLst>
                        <p:par>
                          <p:cTn id="570" fill="hold">
                            <p:stCondLst>
                              <p:cond delay="0"/>
                            </p:stCondLst>
                            <p:childTnLst>
                              <p:par>
                                <p:cTn id="5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4" fill="hold">
                      <p:stCondLst>
                        <p:cond delay="indefinite"/>
                      </p:stCondLst>
                      <p:childTnLst>
                        <p:par>
                          <p:cTn id="575" fill="hold">
                            <p:stCondLst>
                              <p:cond delay="0"/>
                            </p:stCondLst>
                            <p:childTnLst>
                              <p:par>
                                <p:cTn id="5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9" fill="hold">
                      <p:stCondLst>
                        <p:cond delay="indefinite"/>
                      </p:stCondLst>
                      <p:childTnLst>
                        <p:par>
                          <p:cTn id="580" fill="hold">
                            <p:stCondLst>
                              <p:cond delay="0"/>
                            </p:stCondLst>
                            <p:childTnLst>
                              <p:par>
                                <p:cTn id="5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4" fill="hold">
                      <p:stCondLst>
                        <p:cond delay="indefinite"/>
                      </p:stCondLst>
                      <p:childTnLst>
                        <p:par>
                          <p:cTn id="585" fill="hold">
                            <p:stCondLst>
                              <p:cond delay="0"/>
                            </p:stCondLst>
                            <p:childTnLst>
                              <p:par>
                                <p:cTn id="5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9" fill="hold">
                            <p:stCondLst>
                              <p:cond delay="500"/>
                            </p:stCondLst>
                            <p:childTnLst>
                              <p:par>
                                <p:cTn id="5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3" fill="hold">
                      <p:stCondLst>
                        <p:cond delay="indefinite"/>
                      </p:stCondLst>
                      <p:childTnLst>
                        <p:par>
                          <p:cTn id="594" fill="hold">
                            <p:stCondLst>
                              <p:cond delay="0"/>
                            </p:stCondLst>
                            <p:childTnLst>
                              <p:par>
                                <p:cTn id="59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9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1" fill="hold">
                      <p:stCondLst>
                        <p:cond delay="indefinite"/>
                      </p:stCondLst>
                      <p:childTnLst>
                        <p:par>
                          <p:cTn id="602" fill="hold">
                            <p:stCondLst>
                              <p:cond delay="0"/>
                            </p:stCondLst>
                            <p:childTnLst>
                              <p:par>
                                <p:cTn id="6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6" fill="hold">
                      <p:stCondLst>
                        <p:cond delay="indefinite"/>
                      </p:stCondLst>
                      <p:childTnLst>
                        <p:par>
                          <p:cTn id="607" fill="hold">
                            <p:stCondLst>
                              <p:cond delay="0"/>
                            </p:stCondLst>
                            <p:childTnLst>
                              <p:par>
                                <p:cTn id="6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0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1" fill="hold">
                      <p:stCondLst>
                        <p:cond delay="indefinite"/>
                      </p:stCondLst>
                      <p:childTnLst>
                        <p:par>
                          <p:cTn id="612" fill="hold">
                            <p:stCondLst>
                              <p:cond delay="0"/>
                            </p:stCondLst>
                            <p:childTnLst>
                              <p:par>
                                <p:cTn id="6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6" fill="hold">
                      <p:stCondLst>
                        <p:cond delay="indefinite"/>
                      </p:stCondLst>
                      <p:childTnLst>
                        <p:par>
                          <p:cTn id="617" fill="hold">
                            <p:stCondLst>
                              <p:cond delay="0"/>
                            </p:stCondLst>
                            <p:childTnLst>
                              <p:par>
                                <p:cTn id="6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1" fill="hold">
                      <p:stCondLst>
                        <p:cond delay="indefinite"/>
                      </p:stCondLst>
                      <p:childTnLst>
                        <p:par>
                          <p:cTn id="622" fill="hold">
                            <p:stCondLst>
                              <p:cond delay="0"/>
                            </p:stCondLst>
                            <p:childTnLst>
                              <p:par>
                                <p:cTn id="6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6" fill="hold">
                      <p:stCondLst>
                        <p:cond delay="indefinite"/>
                      </p:stCondLst>
                      <p:childTnLst>
                        <p:par>
                          <p:cTn id="627" fill="hold">
                            <p:stCondLst>
                              <p:cond delay="0"/>
                            </p:stCondLst>
                            <p:childTnLst>
                              <p:par>
                                <p:cTn id="6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4" fill="hold">
                      <p:stCondLst>
                        <p:cond delay="indefinite"/>
                      </p:stCondLst>
                      <p:childTnLst>
                        <p:par>
                          <p:cTn id="635" fill="hold">
                            <p:stCondLst>
                              <p:cond delay="0"/>
                            </p:stCondLst>
                            <p:childTnLst>
                              <p:par>
                                <p:cTn id="6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9" fill="hold">
                      <p:stCondLst>
                        <p:cond delay="indefinite"/>
                      </p:stCondLst>
                      <p:childTnLst>
                        <p:par>
                          <p:cTn id="640" fill="hold">
                            <p:stCondLst>
                              <p:cond delay="0"/>
                            </p:stCondLst>
                            <p:childTnLst>
                              <p:par>
                                <p:cTn id="6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4" fill="hold">
                      <p:stCondLst>
                        <p:cond delay="indefinite"/>
                      </p:stCondLst>
                      <p:childTnLst>
                        <p:par>
                          <p:cTn id="645" fill="hold">
                            <p:stCondLst>
                              <p:cond delay="0"/>
                            </p:stCondLst>
                            <p:childTnLst>
                              <p:par>
                                <p:cTn id="6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9" fill="hold">
                      <p:stCondLst>
                        <p:cond delay="indefinite"/>
                      </p:stCondLst>
                      <p:childTnLst>
                        <p:par>
                          <p:cTn id="650" fill="hold">
                            <p:stCondLst>
                              <p:cond delay="0"/>
                            </p:stCondLst>
                            <p:childTnLst>
                              <p:par>
                                <p:cTn id="6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4" fill="hold">
                      <p:stCondLst>
                        <p:cond delay="indefinite"/>
                      </p:stCondLst>
                      <p:childTnLst>
                        <p:par>
                          <p:cTn id="655" fill="hold">
                            <p:stCondLst>
                              <p:cond delay="0"/>
                            </p:stCondLst>
                            <p:childTnLst>
                              <p:par>
                                <p:cTn id="6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9" fill="hold">
                            <p:stCondLst>
                              <p:cond delay="500"/>
                            </p:stCondLst>
                            <p:childTnLst>
                              <p:par>
                                <p:cTn id="6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3" fill="hold">
                      <p:stCondLst>
                        <p:cond delay="indefinite"/>
                      </p:stCondLst>
                      <p:childTnLst>
                        <p:par>
                          <p:cTn id="664" fill="hold">
                            <p:stCondLst>
                              <p:cond delay="0"/>
                            </p:stCondLst>
                            <p:childTnLst>
                              <p:par>
                                <p:cTn id="6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6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9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4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0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2" fill="hold">
                      <p:stCondLst>
                        <p:cond delay="indefinite"/>
                      </p:stCondLst>
                      <p:childTnLst>
                        <p:par>
                          <p:cTn id="703" fill="hold">
                            <p:stCondLst>
                              <p:cond delay="0"/>
                            </p:stCondLst>
                            <p:childTnLst>
                              <p:par>
                                <p:cTn id="7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0" fill="hold">
                      <p:stCondLst>
                        <p:cond delay="indefinite"/>
                      </p:stCondLst>
                      <p:childTnLst>
                        <p:par>
                          <p:cTn id="711" fill="hold">
                            <p:stCondLst>
                              <p:cond delay="0"/>
                            </p:stCondLst>
                            <p:childTnLst>
                              <p:par>
                                <p:cTn id="7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5" fill="hold">
                      <p:stCondLst>
                        <p:cond delay="indefinite"/>
                      </p:stCondLst>
                      <p:childTnLst>
                        <p:par>
                          <p:cTn id="716" fill="hold">
                            <p:stCondLst>
                              <p:cond delay="0"/>
                            </p:stCondLst>
                            <p:childTnLst>
                              <p:par>
                                <p:cTn id="7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9" fill="hold">
                            <p:stCondLst>
                              <p:cond delay="0"/>
                            </p:stCondLst>
                            <p:childTnLst>
                              <p:par>
                                <p:cTn id="7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3" fill="hold">
                      <p:stCondLst>
                        <p:cond delay="indefinite"/>
                      </p:stCondLst>
                      <p:childTnLst>
                        <p:par>
                          <p:cTn id="724" fill="hold">
                            <p:stCondLst>
                              <p:cond delay="0"/>
                            </p:stCondLst>
                            <p:childTnLst>
                              <p:par>
                                <p:cTn id="7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8" fill="hold">
                      <p:stCondLst>
                        <p:cond delay="indefinite"/>
                      </p:stCondLst>
                      <p:childTnLst>
                        <p:par>
                          <p:cTn id="729" fill="hold">
                            <p:stCondLst>
                              <p:cond delay="0"/>
                            </p:stCondLst>
                            <p:childTnLst>
                              <p:par>
                                <p:cTn id="7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3" fill="hold">
                            <p:stCondLst>
                              <p:cond delay="500"/>
                            </p:stCondLst>
                            <p:childTnLst>
                              <p:par>
                                <p:cTn id="7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7" fill="hold">
                      <p:stCondLst>
                        <p:cond delay="indefinite"/>
                      </p:stCondLst>
                      <p:childTnLst>
                        <p:par>
                          <p:cTn id="738" fill="hold">
                            <p:stCondLst>
                              <p:cond delay="0"/>
                            </p:stCondLst>
                            <p:childTnLst>
                              <p:par>
                                <p:cTn id="7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1" fill="hold">
                      <p:stCondLst>
                        <p:cond delay="indefinite"/>
                      </p:stCondLst>
                      <p:childTnLst>
                        <p:par>
                          <p:cTn id="742" fill="hold">
                            <p:stCondLst>
                              <p:cond delay="0"/>
                            </p:stCondLst>
                            <p:childTnLst>
                              <p:par>
                                <p:cTn id="7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6" fill="hold">
                      <p:stCondLst>
                        <p:cond delay="indefinite"/>
                      </p:stCondLst>
                      <p:childTnLst>
                        <p:par>
                          <p:cTn id="747" fill="hold">
                            <p:stCondLst>
                              <p:cond delay="0"/>
                            </p:stCondLst>
                            <p:childTnLst>
                              <p:par>
                                <p:cTn id="7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1" fill="hold">
                      <p:stCondLst>
                        <p:cond delay="indefinite"/>
                      </p:stCondLst>
                      <p:childTnLst>
                        <p:par>
                          <p:cTn id="752" fill="hold">
                            <p:stCondLst>
                              <p:cond delay="0"/>
                            </p:stCondLst>
                            <p:childTnLst>
                              <p:par>
                                <p:cTn id="7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500"/>
                            </p:stCondLst>
                            <p:childTnLst>
                              <p:par>
                                <p:cTn id="75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0" fill="hold">
                      <p:stCondLst>
                        <p:cond delay="indefinite"/>
                      </p:stCondLst>
                      <p:childTnLst>
                        <p:par>
                          <p:cTn id="761" fill="hold">
                            <p:stCondLst>
                              <p:cond delay="0"/>
                            </p:stCondLst>
                            <p:childTnLst>
                              <p:par>
                                <p:cTn id="7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5" fill="hold">
                      <p:stCondLst>
                        <p:cond delay="indefinite"/>
                      </p:stCondLst>
                      <p:childTnLst>
                        <p:par>
                          <p:cTn id="766" fill="hold">
                            <p:stCondLst>
                              <p:cond delay="0"/>
                            </p:stCondLst>
                            <p:childTnLst>
                              <p:par>
                                <p:cTn id="7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9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3" fill="hold">
                      <p:stCondLst>
                        <p:cond delay="indefinite"/>
                      </p:stCondLst>
                      <p:childTnLst>
                        <p:par>
                          <p:cTn id="774" fill="hold">
                            <p:stCondLst>
                              <p:cond delay="0"/>
                            </p:stCondLst>
                            <p:childTnLst>
                              <p:par>
                                <p:cTn id="7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1" fill="hold">
                      <p:stCondLst>
                        <p:cond delay="indefinite"/>
                      </p:stCondLst>
                      <p:childTnLst>
                        <p:par>
                          <p:cTn id="782" fill="hold">
                            <p:stCondLst>
                              <p:cond delay="0"/>
                            </p:stCondLst>
                            <p:childTnLst>
                              <p:par>
                                <p:cTn id="7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4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9" fill="hold">
                      <p:stCondLst>
                        <p:cond delay="indefinite"/>
                      </p:stCondLst>
                      <p:childTnLst>
                        <p:par>
                          <p:cTn id="790" fill="hold">
                            <p:stCondLst>
                              <p:cond delay="0"/>
                            </p:stCondLst>
                            <p:childTnLst>
                              <p:par>
                                <p:cTn id="7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6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7" fill="hold">
                      <p:stCondLst>
                        <p:cond delay="indefinite"/>
                      </p:stCondLst>
                      <p:childTnLst>
                        <p:par>
                          <p:cTn id="798" fill="hold">
                            <p:stCondLst>
                              <p:cond delay="0"/>
                            </p:stCondLst>
                            <p:childTnLst>
                              <p:par>
                                <p:cTn id="79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0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5" fill="hold">
                      <p:stCondLst>
                        <p:cond delay="indefinite"/>
                      </p:stCondLst>
                      <p:childTnLst>
                        <p:par>
                          <p:cTn id="806" fill="hold">
                            <p:stCondLst>
                              <p:cond delay="0"/>
                            </p:stCondLst>
                            <p:childTnLst>
                              <p:par>
                                <p:cTn id="80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4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6" fill="hold">
                      <p:stCondLst>
                        <p:cond delay="indefinite"/>
                      </p:stCondLst>
                      <p:childTnLst>
                        <p:par>
                          <p:cTn id="817" fill="hold">
                            <p:stCondLst>
                              <p:cond delay="0"/>
                            </p:stCondLst>
                            <p:childTnLst>
                              <p:par>
                                <p:cTn id="8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1" fill="hold">
                      <p:stCondLst>
                        <p:cond delay="indefinite"/>
                      </p:stCondLst>
                      <p:childTnLst>
                        <p:par>
                          <p:cTn id="822" fill="hold">
                            <p:stCondLst>
                              <p:cond delay="0"/>
                            </p:stCondLst>
                            <p:childTnLst>
                              <p:par>
                                <p:cTn id="8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6" fill="hold">
                      <p:stCondLst>
                        <p:cond delay="indefinite"/>
                      </p:stCondLst>
                      <p:childTnLst>
                        <p:par>
                          <p:cTn id="827" fill="hold">
                            <p:stCondLst>
                              <p:cond delay="0"/>
                            </p:stCondLst>
                            <p:childTnLst>
                              <p:par>
                                <p:cTn id="8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1" fill="hold">
                      <p:stCondLst>
                        <p:cond delay="indefinite"/>
                      </p:stCondLst>
                      <p:childTnLst>
                        <p:par>
                          <p:cTn id="832" fill="hold">
                            <p:stCondLst>
                              <p:cond delay="0"/>
                            </p:stCondLst>
                            <p:childTnLst>
                              <p:par>
                                <p:cTn id="8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6" fill="hold">
                      <p:stCondLst>
                        <p:cond delay="indefinite"/>
                      </p:stCondLst>
                      <p:childTnLst>
                        <p:par>
                          <p:cTn id="837" fill="hold">
                            <p:stCondLst>
                              <p:cond delay="0"/>
                            </p:stCondLst>
                            <p:childTnLst>
                              <p:par>
                                <p:cTn id="8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1" fill="hold">
                      <p:stCondLst>
                        <p:cond delay="indefinite"/>
                      </p:stCondLst>
                      <p:childTnLst>
                        <p:par>
                          <p:cTn id="842" fill="hold">
                            <p:stCondLst>
                              <p:cond delay="0"/>
                            </p:stCondLst>
                            <p:childTnLst>
                              <p:par>
                                <p:cTn id="8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6" fill="hold">
                      <p:stCondLst>
                        <p:cond delay="indefinite"/>
                      </p:stCondLst>
                      <p:childTnLst>
                        <p:par>
                          <p:cTn id="847" fill="hold">
                            <p:stCondLst>
                              <p:cond delay="0"/>
                            </p:stCondLst>
                            <p:childTnLst>
                              <p:par>
                                <p:cTn id="8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1" fill="hold">
                      <p:stCondLst>
                        <p:cond delay="indefinite"/>
                      </p:stCondLst>
                      <p:childTnLst>
                        <p:par>
                          <p:cTn id="852" fill="hold">
                            <p:stCondLst>
                              <p:cond delay="0"/>
                            </p:stCondLst>
                            <p:childTnLst>
                              <p:par>
                                <p:cTn id="8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6" fill="hold">
                      <p:stCondLst>
                        <p:cond delay="indefinite"/>
                      </p:stCondLst>
                      <p:childTnLst>
                        <p:par>
                          <p:cTn id="857" fill="hold">
                            <p:stCondLst>
                              <p:cond delay="0"/>
                            </p:stCondLst>
                            <p:childTnLst>
                              <p:par>
                                <p:cTn id="8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0"/>
                            </p:stCondLst>
                            <p:childTnLst>
                              <p:par>
                                <p:cTn id="8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4" fill="hold">
                      <p:stCondLst>
                        <p:cond delay="indefinite"/>
                      </p:stCondLst>
                      <p:childTnLst>
                        <p:par>
                          <p:cTn id="865" fill="hold">
                            <p:stCondLst>
                              <p:cond delay="0"/>
                            </p:stCondLst>
                            <p:childTnLst>
                              <p:par>
                                <p:cTn id="8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9" fill="hold">
                      <p:stCondLst>
                        <p:cond delay="indefinite"/>
                      </p:stCondLst>
                      <p:childTnLst>
                        <p:par>
                          <p:cTn id="870" fill="hold">
                            <p:stCondLst>
                              <p:cond delay="0"/>
                            </p:stCondLst>
                            <p:childTnLst>
                              <p:par>
                                <p:cTn id="8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4" fill="hold">
                      <p:stCondLst>
                        <p:cond delay="indefinite"/>
                      </p:stCondLst>
                      <p:childTnLst>
                        <p:par>
                          <p:cTn id="875" fill="hold">
                            <p:stCondLst>
                              <p:cond delay="0"/>
                            </p:stCondLst>
                            <p:childTnLst>
                              <p:par>
                                <p:cTn id="8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9" fill="hold">
                      <p:stCondLst>
                        <p:cond delay="indefinite"/>
                      </p:stCondLst>
                      <p:childTnLst>
                        <p:par>
                          <p:cTn id="880" fill="hold">
                            <p:stCondLst>
                              <p:cond delay="0"/>
                            </p:stCondLst>
                            <p:childTnLst>
                              <p:par>
                                <p:cTn id="8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4" fill="hold">
                      <p:stCondLst>
                        <p:cond delay="indefinite"/>
                      </p:stCondLst>
                      <p:childTnLst>
                        <p:par>
                          <p:cTn id="885" fill="hold">
                            <p:stCondLst>
                              <p:cond delay="0"/>
                            </p:stCondLst>
                            <p:childTnLst>
                              <p:par>
                                <p:cTn id="8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9" fill="hold">
                      <p:stCondLst>
                        <p:cond delay="indefinite"/>
                      </p:stCondLst>
                      <p:childTnLst>
                        <p:par>
                          <p:cTn id="890" fill="hold">
                            <p:stCondLst>
                              <p:cond delay="0"/>
                            </p:stCondLst>
                            <p:childTnLst>
                              <p:par>
                                <p:cTn id="8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3" fill="hold">
                            <p:stCondLst>
                              <p:cond delay="0"/>
                            </p:stCondLst>
                            <p:childTnLst>
                              <p:par>
                                <p:cTn id="8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7" fill="hold">
                      <p:stCondLst>
                        <p:cond delay="indefinite"/>
                      </p:stCondLst>
                      <p:childTnLst>
                        <p:par>
                          <p:cTn id="898" fill="hold">
                            <p:stCondLst>
                              <p:cond delay="0"/>
                            </p:stCondLst>
                            <p:childTnLst>
                              <p:par>
                                <p:cTn id="8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2" fill="hold">
                      <p:stCondLst>
                        <p:cond delay="indefinite"/>
                      </p:stCondLst>
                      <p:childTnLst>
                        <p:par>
                          <p:cTn id="903" fill="hold">
                            <p:stCondLst>
                              <p:cond delay="0"/>
                            </p:stCondLst>
                            <p:childTnLst>
                              <p:par>
                                <p:cTn id="9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0" fill="hold">
                      <p:stCondLst>
                        <p:cond delay="indefinite"/>
                      </p:stCondLst>
                      <p:childTnLst>
                        <p:par>
                          <p:cTn id="911" fill="hold">
                            <p:stCondLst>
                              <p:cond delay="0"/>
                            </p:stCondLst>
                            <p:childTnLst>
                              <p:par>
                                <p:cTn id="9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8" fill="hold">
                      <p:stCondLst>
                        <p:cond delay="indefinite"/>
                      </p:stCondLst>
                      <p:childTnLst>
                        <p:par>
                          <p:cTn id="919" fill="hold">
                            <p:stCondLst>
                              <p:cond delay="0"/>
                            </p:stCondLst>
                            <p:childTnLst>
                              <p:par>
                                <p:cTn id="9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4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6" fill="hold">
                      <p:stCondLst>
                        <p:cond delay="indefinite"/>
                      </p:stCondLst>
                      <p:childTnLst>
                        <p:par>
                          <p:cTn id="927" fill="hold">
                            <p:stCondLst>
                              <p:cond delay="0"/>
                            </p:stCondLst>
                            <p:childTnLst>
                              <p:par>
                                <p:cTn id="9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4" fill="hold">
                      <p:stCondLst>
                        <p:cond delay="indefinite"/>
                      </p:stCondLst>
                      <p:childTnLst>
                        <p:par>
                          <p:cTn id="935" fill="hold">
                            <p:stCondLst>
                              <p:cond delay="0"/>
                            </p:stCondLst>
                            <p:childTnLst>
                              <p:par>
                                <p:cTn id="9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2" fill="hold">
                      <p:stCondLst>
                        <p:cond delay="indefinite"/>
                      </p:stCondLst>
                      <p:childTnLst>
                        <p:par>
                          <p:cTn id="943" fill="hold">
                            <p:stCondLst>
                              <p:cond delay="0"/>
                            </p:stCondLst>
                            <p:childTnLst>
                              <p:par>
                                <p:cTn id="9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0" fill="hold">
                      <p:stCondLst>
                        <p:cond delay="indefinite"/>
                      </p:stCondLst>
                      <p:childTnLst>
                        <p:par>
                          <p:cTn id="951" fill="hold">
                            <p:stCondLst>
                              <p:cond delay="0"/>
                            </p:stCondLst>
                            <p:childTnLst>
                              <p:par>
                                <p:cTn id="9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5" fill="hold">
                      <p:stCondLst>
                        <p:cond delay="indefinite"/>
                      </p:stCondLst>
                      <p:childTnLst>
                        <p:par>
                          <p:cTn id="956" fill="hold">
                            <p:stCondLst>
                              <p:cond delay="0"/>
                            </p:stCondLst>
                            <p:childTnLst>
                              <p:par>
                                <p:cTn id="9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0" fill="hold">
                      <p:stCondLst>
                        <p:cond delay="indefinite"/>
                      </p:stCondLst>
                      <p:childTnLst>
                        <p:par>
                          <p:cTn id="961" fill="hold">
                            <p:stCondLst>
                              <p:cond delay="0"/>
                            </p:stCondLst>
                            <p:childTnLst>
                              <p:par>
                                <p:cTn id="9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5" fill="hold">
                      <p:stCondLst>
                        <p:cond delay="indefinite"/>
                      </p:stCondLst>
                      <p:childTnLst>
                        <p:par>
                          <p:cTn id="966" fill="hold">
                            <p:stCondLst>
                              <p:cond delay="0"/>
                            </p:stCondLst>
                            <p:childTnLst>
                              <p:par>
                                <p:cTn id="9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0" fill="hold">
                      <p:stCondLst>
                        <p:cond delay="indefinite"/>
                      </p:stCondLst>
                      <p:childTnLst>
                        <p:par>
                          <p:cTn id="971" fill="hold">
                            <p:stCondLst>
                              <p:cond delay="0"/>
                            </p:stCondLst>
                            <p:childTnLst>
                              <p:par>
                                <p:cTn id="9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5" fill="hold">
                      <p:stCondLst>
                        <p:cond delay="indefinite"/>
                      </p:stCondLst>
                      <p:childTnLst>
                        <p:par>
                          <p:cTn id="976" fill="hold">
                            <p:stCondLst>
                              <p:cond delay="0"/>
                            </p:stCondLst>
                            <p:childTnLst>
                              <p:par>
                                <p:cTn id="9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0" fill="hold">
                      <p:stCondLst>
                        <p:cond delay="indefinite"/>
                      </p:stCondLst>
                      <p:childTnLst>
                        <p:par>
                          <p:cTn id="981" fill="hold">
                            <p:stCondLst>
                              <p:cond delay="0"/>
                            </p:stCondLst>
                            <p:childTnLst>
                              <p:par>
                                <p:cTn id="9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5" fill="hold">
                      <p:stCondLst>
                        <p:cond delay="indefinite"/>
                      </p:stCondLst>
                      <p:childTnLst>
                        <p:par>
                          <p:cTn id="986" fill="hold">
                            <p:stCondLst>
                              <p:cond delay="0"/>
                            </p:stCondLst>
                            <p:childTnLst>
                              <p:par>
                                <p:cTn id="9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0" fill="hold">
                      <p:stCondLst>
                        <p:cond delay="indefinite"/>
                      </p:stCondLst>
                      <p:childTnLst>
                        <p:par>
                          <p:cTn id="991" fill="hold">
                            <p:stCondLst>
                              <p:cond delay="0"/>
                            </p:stCondLst>
                            <p:childTnLst>
                              <p:par>
                                <p:cTn id="99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4" fill="hold">
                            <p:stCondLst>
                              <p:cond delay="0"/>
                            </p:stCondLst>
                            <p:childTnLst>
                              <p:par>
                                <p:cTn id="9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8" fill="hold">
                      <p:stCondLst>
                        <p:cond delay="indefinite"/>
                      </p:stCondLst>
                      <p:childTnLst>
                        <p:par>
                          <p:cTn id="999" fill="hold">
                            <p:stCondLst>
                              <p:cond delay="0"/>
                            </p:stCondLst>
                            <p:childTnLst>
                              <p:par>
                                <p:cTn id="10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3" fill="hold">
                      <p:stCondLst>
                        <p:cond delay="indefinite"/>
                      </p:stCondLst>
                      <p:childTnLst>
                        <p:par>
                          <p:cTn id="1004" fill="hold">
                            <p:stCondLst>
                              <p:cond delay="0"/>
                            </p:stCondLst>
                            <p:childTnLst>
                              <p:par>
                                <p:cTn id="10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8" fill="hold">
                      <p:stCondLst>
                        <p:cond delay="indefinite"/>
                      </p:stCondLst>
                      <p:childTnLst>
                        <p:par>
                          <p:cTn id="1009" fill="hold">
                            <p:stCondLst>
                              <p:cond delay="0"/>
                            </p:stCondLst>
                            <p:childTnLst>
                              <p:par>
                                <p:cTn id="10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3" fill="hold">
                      <p:stCondLst>
                        <p:cond delay="indefinite"/>
                      </p:stCondLst>
                      <p:childTnLst>
                        <p:par>
                          <p:cTn id="1014" fill="hold">
                            <p:stCondLst>
                              <p:cond delay="0"/>
                            </p:stCondLst>
                            <p:childTnLst>
                              <p:par>
                                <p:cTn id="10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8" fill="hold">
                      <p:stCondLst>
                        <p:cond delay="indefinite"/>
                      </p:stCondLst>
                      <p:childTnLst>
                        <p:par>
                          <p:cTn id="1019" fill="hold">
                            <p:stCondLst>
                              <p:cond delay="0"/>
                            </p:stCondLst>
                            <p:childTnLst>
                              <p:par>
                                <p:cTn id="10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3" fill="hold">
                      <p:stCondLst>
                        <p:cond delay="indefinite"/>
                      </p:stCondLst>
                      <p:childTnLst>
                        <p:par>
                          <p:cTn id="1024" fill="hold">
                            <p:stCondLst>
                              <p:cond delay="0"/>
                            </p:stCondLst>
                            <p:childTnLst>
                              <p:par>
                                <p:cTn id="10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7" fill="hold">
                      <p:stCondLst>
                        <p:cond delay="indefinite"/>
                      </p:stCondLst>
                      <p:childTnLst>
                        <p:par>
                          <p:cTn id="1028" fill="hold">
                            <p:stCondLst>
                              <p:cond delay="0"/>
                            </p:stCondLst>
                            <p:childTnLst>
                              <p:par>
                                <p:cTn id="10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5" fill="hold">
                      <p:stCondLst>
                        <p:cond delay="indefinite"/>
                      </p:stCondLst>
                      <p:childTnLst>
                        <p:par>
                          <p:cTn id="1036" fill="hold">
                            <p:stCondLst>
                              <p:cond delay="0"/>
                            </p:stCondLst>
                            <p:childTnLst>
                              <p:par>
                                <p:cTn id="10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3" fill="hold">
                      <p:stCondLst>
                        <p:cond delay="indefinite"/>
                      </p:stCondLst>
                      <p:childTnLst>
                        <p:par>
                          <p:cTn id="1044" fill="hold">
                            <p:stCondLst>
                              <p:cond delay="0"/>
                            </p:stCondLst>
                            <p:childTnLst>
                              <p:par>
                                <p:cTn id="10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8" fill="hold">
                      <p:stCondLst>
                        <p:cond delay="indefinite"/>
                      </p:stCondLst>
                      <p:childTnLst>
                        <p:par>
                          <p:cTn id="1049" fill="hold">
                            <p:stCondLst>
                              <p:cond delay="0"/>
                            </p:stCondLst>
                            <p:childTnLst>
                              <p:par>
                                <p:cTn id="10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3" fill="hold">
                      <p:stCondLst>
                        <p:cond delay="indefinite"/>
                      </p:stCondLst>
                      <p:childTnLst>
                        <p:par>
                          <p:cTn id="1054" fill="hold">
                            <p:stCondLst>
                              <p:cond delay="0"/>
                            </p:stCondLst>
                            <p:childTnLst>
                              <p:par>
                                <p:cTn id="10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8" fill="hold">
                      <p:stCondLst>
                        <p:cond delay="indefinite"/>
                      </p:stCondLst>
                      <p:childTnLst>
                        <p:par>
                          <p:cTn id="1059" fill="hold">
                            <p:stCondLst>
                              <p:cond delay="0"/>
                            </p:stCondLst>
                            <p:childTnLst>
                              <p:par>
                                <p:cTn id="10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3" fill="hold">
                      <p:stCondLst>
                        <p:cond delay="indefinite"/>
                      </p:stCondLst>
                      <p:childTnLst>
                        <p:par>
                          <p:cTn id="1064" fill="hold">
                            <p:stCondLst>
                              <p:cond delay="0"/>
                            </p:stCondLst>
                            <p:childTnLst>
                              <p:par>
                                <p:cTn id="10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8" fill="hold">
                      <p:stCondLst>
                        <p:cond delay="indefinite"/>
                      </p:stCondLst>
                      <p:childTnLst>
                        <p:par>
                          <p:cTn id="1069" fill="hold">
                            <p:stCondLst>
                              <p:cond delay="0"/>
                            </p:stCondLst>
                            <p:childTnLst>
                              <p:par>
                                <p:cTn id="10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3" fill="hold">
                      <p:stCondLst>
                        <p:cond delay="indefinite"/>
                      </p:stCondLst>
                      <p:childTnLst>
                        <p:par>
                          <p:cTn id="1074" fill="hold">
                            <p:stCondLst>
                              <p:cond delay="0"/>
                            </p:stCondLst>
                            <p:childTnLst>
                              <p:par>
                                <p:cTn id="10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8" fill="hold">
                      <p:stCondLst>
                        <p:cond delay="indefinite"/>
                      </p:stCondLst>
                      <p:childTnLst>
                        <p:par>
                          <p:cTn id="1079" fill="hold">
                            <p:stCondLst>
                              <p:cond delay="0"/>
                            </p:stCondLst>
                            <p:childTnLst>
                              <p:par>
                                <p:cTn id="10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3" fill="hold">
                      <p:stCondLst>
                        <p:cond delay="indefinite"/>
                      </p:stCondLst>
                      <p:childTnLst>
                        <p:par>
                          <p:cTn id="1084" fill="hold">
                            <p:stCondLst>
                              <p:cond delay="0"/>
                            </p:stCondLst>
                            <p:childTnLst>
                              <p:par>
                                <p:cTn id="10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8" fill="hold">
                      <p:stCondLst>
                        <p:cond delay="indefinite"/>
                      </p:stCondLst>
                      <p:childTnLst>
                        <p:par>
                          <p:cTn id="1089" fill="hold">
                            <p:stCondLst>
                              <p:cond delay="0"/>
                            </p:stCondLst>
                            <p:childTnLst>
                              <p:par>
                                <p:cTn id="10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3" fill="hold">
                      <p:stCondLst>
                        <p:cond delay="indefinite"/>
                      </p:stCondLst>
                      <p:childTnLst>
                        <p:par>
                          <p:cTn id="1094" fill="hold">
                            <p:stCondLst>
                              <p:cond delay="0"/>
                            </p:stCondLst>
                            <p:childTnLst>
                              <p:par>
                                <p:cTn id="10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8" fill="hold">
                      <p:stCondLst>
                        <p:cond delay="indefinite"/>
                      </p:stCondLst>
                      <p:childTnLst>
                        <p:par>
                          <p:cTn id="1099" fill="hold">
                            <p:stCondLst>
                              <p:cond delay="0"/>
                            </p:stCondLst>
                            <p:childTnLst>
                              <p:par>
                                <p:cTn id="1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3" fill="hold">
                      <p:stCondLst>
                        <p:cond delay="indefinite"/>
                      </p:stCondLst>
                      <p:childTnLst>
                        <p:par>
                          <p:cTn id="1104" fill="hold">
                            <p:stCondLst>
                              <p:cond delay="0"/>
                            </p:stCondLst>
                            <p:childTnLst>
                              <p:par>
                                <p:cTn id="1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8" fill="hold">
                      <p:stCondLst>
                        <p:cond delay="indefinite"/>
                      </p:stCondLst>
                      <p:childTnLst>
                        <p:par>
                          <p:cTn id="1109" fill="hold">
                            <p:stCondLst>
                              <p:cond delay="0"/>
                            </p:stCondLst>
                            <p:childTnLst>
                              <p:par>
                                <p:cTn id="11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2" fill="hold">
                      <p:stCondLst>
                        <p:cond delay="indefinite"/>
                      </p:stCondLst>
                      <p:childTnLst>
                        <p:par>
                          <p:cTn id="1113" fill="hold">
                            <p:stCondLst>
                              <p:cond delay="0"/>
                            </p:stCondLst>
                            <p:childTnLst>
                              <p:par>
                                <p:cTn id="1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7" fill="hold">
                      <p:stCondLst>
                        <p:cond delay="indefinite"/>
                      </p:stCondLst>
                      <p:childTnLst>
                        <p:par>
                          <p:cTn id="1118" fill="hold">
                            <p:stCondLst>
                              <p:cond delay="0"/>
                            </p:stCondLst>
                            <p:childTnLst>
                              <p:par>
                                <p:cTn id="1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2" fill="hold">
                      <p:stCondLst>
                        <p:cond delay="indefinite"/>
                      </p:stCondLst>
                      <p:childTnLst>
                        <p:par>
                          <p:cTn id="1123" fill="hold">
                            <p:stCondLst>
                              <p:cond delay="0"/>
                            </p:stCondLst>
                            <p:childTnLst>
                              <p:par>
                                <p:cTn id="1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7" fill="hold">
                      <p:stCondLst>
                        <p:cond delay="indefinite"/>
                      </p:stCondLst>
                      <p:childTnLst>
                        <p:par>
                          <p:cTn id="1128" fill="hold">
                            <p:stCondLst>
                              <p:cond delay="0"/>
                            </p:stCondLst>
                            <p:childTnLst>
                              <p:par>
                                <p:cTn id="1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2" fill="hold">
                      <p:stCondLst>
                        <p:cond delay="indefinite"/>
                      </p:stCondLst>
                      <p:childTnLst>
                        <p:par>
                          <p:cTn id="1133" fill="hold">
                            <p:stCondLst>
                              <p:cond delay="0"/>
                            </p:stCondLst>
                            <p:childTnLst>
                              <p:par>
                                <p:cTn id="1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7" fill="hold">
                      <p:stCondLst>
                        <p:cond delay="indefinite"/>
                      </p:stCondLst>
                      <p:childTnLst>
                        <p:par>
                          <p:cTn id="1138" fill="hold">
                            <p:stCondLst>
                              <p:cond delay="0"/>
                            </p:stCondLst>
                            <p:childTnLst>
                              <p:par>
                                <p:cTn id="1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2" fill="hold">
                      <p:stCondLst>
                        <p:cond delay="indefinite"/>
                      </p:stCondLst>
                      <p:childTnLst>
                        <p:par>
                          <p:cTn id="1143" fill="hold">
                            <p:stCondLst>
                              <p:cond delay="0"/>
                            </p:stCondLst>
                            <p:childTnLst>
                              <p:par>
                                <p:cTn id="1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7" fill="hold">
                      <p:stCondLst>
                        <p:cond delay="indefinite"/>
                      </p:stCondLst>
                      <p:childTnLst>
                        <p:par>
                          <p:cTn id="1148" fill="hold">
                            <p:stCondLst>
                              <p:cond delay="0"/>
                            </p:stCondLst>
                            <p:childTnLst>
                              <p:par>
                                <p:cTn id="1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2" fill="hold">
                      <p:stCondLst>
                        <p:cond delay="indefinite"/>
                      </p:stCondLst>
                      <p:childTnLst>
                        <p:par>
                          <p:cTn id="1153" fill="hold">
                            <p:stCondLst>
                              <p:cond delay="0"/>
                            </p:stCondLst>
                            <p:childTnLst>
                              <p:par>
                                <p:cTn id="1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7" fill="hold">
                      <p:stCondLst>
                        <p:cond delay="indefinite"/>
                      </p:stCondLst>
                      <p:childTnLst>
                        <p:par>
                          <p:cTn id="1158" fill="hold">
                            <p:stCondLst>
                              <p:cond delay="0"/>
                            </p:stCondLst>
                            <p:childTnLst>
                              <p:par>
                                <p:cTn id="1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2" fill="hold">
                      <p:stCondLst>
                        <p:cond delay="indefinite"/>
                      </p:stCondLst>
                      <p:childTnLst>
                        <p:par>
                          <p:cTn id="1163" fill="hold">
                            <p:stCondLst>
                              <p:cond delay="0"/>
                            </p:stCondLst>
                            <p:childTnLst>
                              <p:par>
                                <p:cTn id="1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7" fill="hold">
                      <p:stCondLst>
                        <p:cond delay="indefinite"/>
                      </p:stCondLst>
                      <p:childTnLst>
                        <p:par>
                          <p:cTn id="1168" fill="hold">
                            <p:stCondLst>
                              <p:cond delay="0"/>
                            </p:stCondLst>
                            <p:childTnLst>
                              <p:par>
                                <p:cTn id="11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2" fill="hold">
                      <p:stCondLst>
                        <p:cond delay="indefinite"/>
                      </p:stCondLst>
                      <p:childTnLst>
                        <p:par>
                          <p:cTn id="1173" fill="hold">
                            <p:stCondLst>
                              <p:cond delay="0"/>
                            </p:stCondLst>
                            <p:childTnLst>
                              <p:par>
                                <p:cTn id="1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7" fill="hold">
                      <p:stCondLst>
                        <p:cond delay="indefinite"/>
                      </p:stCondLst>
                      <p:childTnLst>
                        <p:par>
                          <p:cTn id="1178" fill="hold">
                            <p:stCondLst>
                              <p:cond delay="0"/>
                            </p:stCondLst>
                            <p:childTnLst>
                              <p:par>
                                <p:cTn id="11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2" fill="hold">
                      <p:stCondLst>
                        <p:cond delay="indefinite"/>
                      </p:stCondLst>
                      <p:childTnLst>
                        <p:par>
                          <p:cTn id="1183" fill="hold">
                            <p:stCondLst>
                              <p:cond delay="0"/>
                            </p:stCondLst>
                            <p:childTnLst>
                              <p:par>
                                <p:cTn id="1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7" fill="hold">
                      <p:stCondLst>
                        <p:cond delay="indefinite"/>
                      </p:stCondLst>
                      <p:childTnLst>
                        <p:par>
                          <p:cTn id="1188" fill="hold">
                            <p:stCondLst>
                              <p:cond delay="0"/>
                            </p:stCondLst>
                            <p:childTnLst>
                              <p:par>
                                <p:cTn id="1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2" fill="hold">
                      <p:stCondLst>
                        <p:cond delay="indefinite"/>
                      </p:stCondLst>
                      <p:childTnLst>
                        <p:par>
                          <p:cTn id="1193" fill="hold">
                            <p:stCondLst>
                              <p:cond delay="0"/>
                            </p:stCondLst>
                            <p:childTnLst>
                              <p:par>
                                <p:cTn id="119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6" fill="hold">
                            <p:stCondLst>
                              <p:cond delay="0"/>
                            </p:stCondLst>
                            <p:childTnLst>
                              <p:par>
                                <p:cTn id="11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0" fill="hold">
                      <p:stCondLst>
                        <p:cond delay="indefinite"/>
                      </p:stCondLst>
                      <p:childTnLst>
                        <p:par>
                          <p:cTn id="1201" fill="hold">
                            <p:stCondLst>
                              <p:cond delay="0"/>
                            </p:stCondLst>
                            <p:childTnLst>
                              <p:par>
                                <p:cTn id="12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5" fill="hold">
                      <p:stCondLst>
                        <p:cond delay="indefinite"/>
                      </p:stCondLst>
                      <p:childTnLst>
                        <p:par>
                          <p:cTn id="1206" fill="hold">
                            <p:stCondLst>
                              <p:cond delay="0"/>
                            </p:stCondLst>
                            <p:childTnLst>
                              <p:par>
                                <p:cTn id="12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0" fill="hold">
                      <p:stCondLst>
                        <p:cond delay="indefinite"/>
                      </p:stCondLst>
                      <p:childTnLst>
                        <p:par>
                          <p:cTn id="1211" fill="hold">
                            <p:stCondLst>
                              <p:cond delay="0"/>
                            </p:stCondLst>
                            <p:childTnLst>
                              <p:par>
                                <p:cTn id="12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4" fill="hold">
                            <p:stCondLst>
                              <p:cond delay="0"/>
                            </p:stCondLst>
                            <p:childTnLst>
                              <p:par>
                                <p:cTn id="12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8" fill="hold">
                      <p:stCondLst>
                        <p:cond delay="indefinite"/>
                      </p:stCondLst>
                      <p:childTnLst>
                        <p:par>
                          <p:cTn id="1219" fill="hold">
                            <p:stCondLst>
                              <p:cond delay="0"/>
                            </p:stCondLst>
                            <p:childTnLst>
                              <p:par>
                                <p:cTn id="12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3" fill="hold">
                      <p:stCondLst>
                        <p:cond delay="indefinite"/>
                      </p:stCondLst>
                      <p:childTnLst>
                        <p:par>
                          <p:cTn id="1224" fill="hold">
                            <p:stCondLst>
                              <p:cond delay="0"/>
                            </p:stCondLst>
                            <p:childTnLst>
                              <p:par>
                                <p:cTn id="12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7" fill="hold">
                      <p:stCondLst>
                        <p:cond delay="indefinite"/>
                      </p:stCondLst>
                      <p:childTnLst>
                        <p:par>
                          <p:cTn id="1228" fill="hold">
                            <p:stCondLst>
                              <p:cond delay="0"/>
                            </p:stCondLst>
                            <p:childTnLst>
                              <p:par>
                                <p:cTn id="12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2" fill="hold">
                      <p:stCondLst>
                        <p:cond delay="indefinite"/>
                      </p:stCondLst>
                      <p:childTnLst>
                        <p:par>
                          <p:cTn id="1233" fill="hold">
                            <p:stCondLst>
                              <p:cond delay="0"/>
                            </p:stCondLst>
                            <p:childTnLst>
                              <p:par>
                                <p:cTn id="12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7" fill="hold">
                      <p:stCondLst>
                        <p:cond delay="indefinite"/>
                      </p:stCondLst>
                      <p:childTnLst>
                        <p:par>
                          <p:cTn id="1238" fill="hold">
                            <p:stCondLst>
                              <p:cond delay="0"/>
                            </p:stCondLst>
                            <p:childTnLst>
                              <p:par>
                                <p:cTn id="1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2" fill="hold">
                      <p:stCondLst>
                        <p:cond delay="indefinite"/>
                      </p:stCondLst>
                      <p:childTnLst>
                        <p:par>
                          <p:cTn id="1243" fill="hold">
                            <p:stCondLst>
                              <p:cond delay="0"/>
                            </p:stCondLst>
                            <p:childTnLst>
                              <p:par>
                                <p:cTn id="12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7" fill="hold">
                      <p:stCondLst>
                        <p:cond delay="indefinite"/>
                      </p:stCondLst>
                      <p:childTnLst>
                        <p:par>
                          <p:cTn id="1248" fill="hold">
                            <p:stCondLst>
                              <p:cond delay="0"/>
                            </p:stCondLst>
                            <p:childTnLst>
                              <p:par>
                                <p:cTn id="12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2" fill="hold">
                      <p:stCondLst>
                        <p:cond delay="indefinite"/>
                      </p:stCondLst>
                      <p:childTnLst>
                        <p:par>
                          <p:cTn id="1253" fill="hold">
                            <p:stCondLst>
                              <p:cond delay="0"/>
                            </p:stCondLst>
                            <p:childTnLst>
                              <p:par>
                                <p:cTn id="12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7" fill="hold">
                      <p:stCondLst>
                        <p:cond delay="indefinite"/>
                      </p:stCondLst>
                      <p:childTnLst>
                        <p:par>
                          <p:cTn id="1258" fill="hold">
                            <p:stCondLst>
                              <p:cond delay="0"/>
                            </p:stCondLst>
                            <p:childTnLst>
                              <p:par>
                                <p:cTn id="12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3" grpId="2" animBg="1"/>
      <p:bldP spid="3" grpId="3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3" grpId="0"/>
      <p:bldP spid="14" grpId="0" animBg="1"/>
      <p:bldP spid="15" grpId="0"/>
      <p:bldP spid="16" grpId="0"/>
      <p:bldP spid="17" grpId="0"/>
      <p:bldP spid="18" grpId="0"/>
      <p:bldP spid="19" grpId="0"/>
      <p:bldP spid="20" grpId="0"/>
      <p:bldP spid="21" grpId="0"/>
      <p:bldP spid="25" grpId="0" animBg="1"/>
      <p:bldP spid="25" grpId="1" animBg="1"/>
      <p:bldP spid="26" grpId="0" animBg="1"/>
      <p:bldP spid="26" grpId="1" animBg="1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 animBg="1"/>
      <p:bldP spid="115" grpId="0" animBg="1"/>
      <p:bldP spid="116" grpId="0" animBg="1"/>
      <p:bldP spid="117" grpId="0" animBg="1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3" grpId="0"/>
      <p:bldP spid="134" grpId="0"/>
      <p:bldP spid="135" grpId="0"/>
      <p:bldP spid="139" grpId="0"/>
      <p:bldP spid="140" grpId="0"/>
      <p:bldP spid="141" grpId="0"/>
      <p:bldP spid="142" grpId="0"/>
      <p:bldP spid="143" grpId="0"/>
      <p:bldP spid="144" grpId="0"/>
      <p:bldP spid="145" grpId="0"/>
      <p:bldP spid="153" grpId="0" animBg="1"/>
      <p:bldP spid="153" grpId="1" animBg="1"/>
      <p:bldP spid="154" grpId="0"/>
      <p:bldP spid="154" grpId="1"/>
      <p:bldP spid="155" grpId="0"/>
      <p:bldP spid="155" grpId="1"/>
      <p:bldP spid="162" grpId="0" animBg="1"/>
      <p:bldP spid="163" grpId="0" animBg="1"/>
      <p:bldP spid="163" grpId="1" animBg="1"/>
      <p:bldP spid="164" grpId="0"/>
      <p:bldP spid="164" grpId="1"/>
      <p:bldP spid="165" grpId="0"/>
      <p:bldP spid="165" grpId="1"/>
      <p:bldP spid="166" grpId="0" animBg="1"/>
      <p:bldP spid="166" grpId="1" animBg="1"/>
      <p:bldP spid="167" grpId="0"/>
      <p:bldP spid="167" grpId="1"/>
      <p:bldP spid="168" grpId="0"/>
      <p:bldP spid="168" grpId="1"/>
      <p:bldP spid="170" grpId="0" animBg="1"/>
      <p:bldP spid="171" grpId="0" animBg="1"/>
      <p:bldP spid="172" grpId="0" animBg="1"/>
      <p:bldP spid="176" grpId="0" animBg="1"/>
      <p:bldP spid="176" grpId="1" animBg="1"/>
      <p:bldP spid="177" grpId="0" animBg="1"/>
      <p:bldP spid="177" grpId="1" animBg="1"/>
      <p:bldP spid="178" grpId="0" animBg="1"/>
      <p:bldP spid="178" grpId="1" animBg="1"/>
      <p:bldP spid="179" grpId="0"/>
      <p:bldP spid="179" grpId="1"/>
      <p:bldP spid="180" grpId="0"/>
      <p:bldP spid="180" grpId="1"/>
      <p:bldP spid="181" grpId="0" animBg="1"/>
      <p:bldP spid="181" grpId="1" animBg="1"/>
      <p:bldP spid="182" grpId="0" animBg="1"/>
      <p:bldP spid="182" grpId="1" animBg="1"/>
      <p:bldP spid="183" grpId="0" animBg="1"/>
      <p:bldP spid="183" grpId="1" animBg="1"/>
      <p:bldP spid="184" grpId="0"/>
      <p:bldP spid="184" grpId="1"/>
      <p:bldP spid="185" grpId="0"/>
      <p:bldP spid="185" grpId="1"/>
      <p:bldP spid="186" grpId="0" animBg="1"/>
      <p:bldP spid="186" grpId="1" animBg="1"/>
      <p:bldP spid="187" grpId="0" animBg="1"/>
      <p:bldP spid="187" grpId="1" animBg="1"/>
      <p:bldP spid="188" grpId="0" animBg="1"/>
      <p:bldP spid="188" grpId="1" animBg="1"/>
      <p:bldP spid="189" grpId="0"/>
      <p:bldP spid="189" grpId="1"/>
      <p:bldP spid="190" grpId="0"/>
      <p:bldP spid="190" grpId="1"/>
      <p:bldP spid="191" grpId="0" animBg="1"/>
      <p:bldP spid="191" grpId="1" animBg="1"/>
      <p:bldP spid="192" grpId="0" animBg="1"/>
      <p:bldP spid="192" grpId="1" animBg="1"/>
      <p:bldP spid="193" grpId="0" animBg="1"/>
      <p:bldP spid="193" grpId="1" animBg="1"/>
      <p:bldP spid="194" grpId="0"/>
      <p:bldP spid="194" grpId="1"/>
      <p:bldP spid="195" grpId="0"/>
      <p:bldP spid="195" grpId="1"/>
      <p:bldP spid="196" grpId="0" animBg="1"/>
      <p:bldP spid="196" grpId="1" animBg="1"/>
      <p:bldP spid="197" grpId="0"/>
      <p:bldP spid="197" grpId="1"/>
      <p:bldP spid="198" grpId="0"/>
      <p:bldP spid="198" grpId="1"/>
      <p:bldP spid="199" grpId="0" animBg="1"/>
      <p:bldP spid="199" grpId="1" animBg="1"/>
      <p:bldP spid="200" grpId="0"/>
      <p:bldP spid="200" grpId="1"/>
      <p:bldP spid="201" grpId="0"/>
      <p:bldP spid="201" grpId="1"/>
      <p:bldP spid="202" grpId="0" animBg="1"/>
      <p:bldP spid="202" grpId="1" animBg="1"/>
      <p:bldP spid="203" grpId="0"/>
      <p:bldP spid="203" grpId="1"/>
      <p:bldP spid="219" grpId="0" animBg="1"/>
      <p:bldP spid="219" grpId="1" animBg="1"/>
      <p:bldP spid="220" grpId="0" animBg="1"/>
      <p:bldP spid="220" grpId="1" animBg="1"/>
      <p:bldP spid="221" grpId="0" animBg="1"/>
      <p:bldP spid="221" grpId="1" animBg="1"/>
      <p:bldP spid="222" grpId="0" animBg="1"/>
      <p:bldP spid="222" grpId="1" animBg="1"/>
      <p:bldP spid="223" grpId="0" animBg="1"/>
      <p:bldP spid="223" grpId="1" animBg="1"/>
      <p:bldP spid="224" grpId="0" animBg="1"/>
      <p:bldP spid="224" grpId="1" animBg="1"/>
      <p:bldP spid="225" grpId="0" animBg="1"/>
      <p:bldP spid="225" grpId="1" animBg="1"/>
      <p:bldP spid="226" grpId="0" animBg="1"/>
      <p:bldP spid="226" grpId="1" animBg="1"/>
      <p:bldP spid="239" grpId="0" animBg="1"/>
      <p:bldP spid="24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040348" y="575988"/>
            <a:ext cx="5790894" cy="28008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508815" y="553118"/>
            <a:ext cx="839870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l" eaLnBrk="0" hangingPunct="0">
              <a:defRPr/>
            </a:pP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Q.    Find the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co-ordinates of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the centre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of a circle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passing through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the </a:t>
            </a:r>
            <a:endParaRPr lang="en-US" sz="1600" b="1" kern="0" dirty="0" smtClean="0">
              <a:solidFill>
                <a:srgbClr val="0000FF"/>
              </a:solidFill>
              <a:latin typeface="Bookman Old Style" pitchFamily="18" charset="0"/>
            </a:endParaRPr>
          </a:p>
          <a:p>
            <a:pPr lvl="0" algn="l" eaLnBrk="0" hangingPunct="0">
              <a:defRPr/>
            </a:pP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       points A (3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, 5),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B (–1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, 1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) and C (3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,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–3). Also, find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the radius of the circle.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17" name="Rectangle 4"/>
          <p:cNvSpPr>
            <a:spLocks noChangeArrowheads="1"/>
          </p:cNvSpPr>
          <p:nvPr/>
        </p:nvSpPr>
        <p:spPr bwMode="auto">
          <a:xfrm>
            <a:off x="484731" y="1132784"/>
            <a:ext cx="7217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Sol.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7866518" y="2424014"/>
            <a:ext cx="866204" cy="252093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" name="Rounded Rectangle 2"/>
          <p:cNvSpPr/>
          <p:nvPr/>
        </p:nvSpPr>
        <p:spPr>
          <a:xfrm>
            <a:off x="6300768" y="2449443"/>
            <a:ext cx="656758" cy="42182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Rounded Rectangle 3"/>
          <p:cNvSpPr/>
          <p:nvPr/>
        </p:nvSpPr>
        <p:spPr>
          <a:xfrm>
            <a:off x="7066805" y="2216928"/>
            <a:ext cx="535152" cy="251460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Rounded Rectangle 5"/>
          <p:cNvSpPr/>
          <p:nvPr/>
        </p:nvSpPr>
        <p:spPr>
          <a:xfrm>
            <a:off x="812363" y="2334490"/>
            <a:ext cx="5204144" cy="377851"/>
          </a:xfrm>
          <a:prstGeom prst="round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Rounded Rectangle 6"/>
          <p:cNvSpPr/>
          <p:nvPr/>
        </p:nvSpPr>
        <p:spPr>
          <a:xfrm>
            <a:off x="1721816" y="1946045"/>
            <a:ext cx="457200" cy="304267"/>
          </a:xfrm>
          <a:prstGeom prst="roundRect">
            <a:avLst/>
          </a:prstGeom>
          <a:solidFill>
            <a:srgbClr val="FFBDD3"/>
          </a:solidFill>
          <a:ln w="1905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Rounded Rectangle 7"/>
          <p:cNvSpPr/>
          <p:nvPr/>
        </p:nvSpPr>
        <p:spPr>
          <a:xfrm>
            <a:off x="1097702" y="1946045"/>
            <a:ext cx="457200" cy="304267"/>
          </a:xfrm>
          <a:prstGeom prst="roundRect">
            <a:avLst/>
          </a:prstGeom>
          <a:solidFill>
            <a:srgbClr val="FFBDD3"/>
          </a:solidFill>
          <a:ln w="1905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" name="Rounded Rectangle 8"/>
          <p:cNvSpPr/>
          <p:nvPr/>
        </p:nvSpPr>
        <p:spPr>
          <a:xfrm>
            <a:off x="1739713" y="1616959"/>
            <a:ext cx="1130329" cy="304267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56138" y="1242718"/>
            <a:ext cx="9906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lvl="0" indent="-798513" eaLnBrk="0" hangingPunct="0"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Let</a:t>
            </a:r>
            <a:r>
              <a:rPr kumimoji="0" lang="en-US" sz="16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, O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1894338" y="1242718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lvl="0" indent="-798513" algn="just" eaLnBrk="0" hangingPunct="0"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lang="en-US" sz="1600" b="1" kern="0" spc="-100" dirty="0" smtClean="0">
                <a:latin typeface="Bookman Old Style" pitchFamily="18" charset="0"/>
                <a:sym typeface="Symbol" pitchFamily="18" charset="2"/>
              </a:rPr>
              <a:t>(a, b)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1056138" y="1595199"/>
            <a:ext cx="87825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OA =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1701554" y="1595199"/>
            <a:ext cx="9255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OB =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2429848" y="1595199"/>
            <a:ext cx="7604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OC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2883412" y="1631184"/>
            <a:ext cx="310197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(radii of the same circle)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1071652" y="1921427"/>
            <a:ext cx="78558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OB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1475145" y="1921427"/>
            <a:ext cx="92084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= OC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7804805" y="2370490"/>
            <a:ext cx="33695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anose="02050604050505020204" pitchFamily="18" charset="0"/>
              </a:rPr>
              <a:t>C</a:t>
            </a:r>
          </a:p>
        </p:txBody>
      </p:sp>
      <p:sp>
        <p:nvSpPr>
          <p:cNvPr id="21" name="Oval 6"/>
          <p:cNvSpPr>
            <a:spLocks noChangeArrowheads="1"/>
          </p:cNvSpPr>
          <p:nvPr/>
        </p:nvSpPr>
        <p:spPr bwMode="auto">
          <a:xfrm>
            <a:off x="6617391" y="1353538"/>
            <a:ext cx="1387648" cy="1387648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6949887" y="2259270"/>
            <a:ext cx="787767" cy="238363"/>
          </a:xfrm>
          <a:prstGeom prst="round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5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anose="02050604050505020204" pitchFamily="18" charset="0"/>
              </a:rPr>
              <a:t>(a, b)</a:t>
            </a:r>
          </a:p>
        </p:txBody>
      </p:sp>
      <p:sp>
        <p:nvSpPr>
          <p:cNvPr id="23" name="Rectangle 21"/>
          <p:cNvSpPr>
            <a:spLocks noChangeArrowheads="1"/>
          </p:cNvSpPr>
          <p:nvPr/>
        </p:nvSpPr>
        <p:spPr bwMode="auto">
          <a:xfrm>
            <a:off x="7156799" y="1076009"/>
            <a:ext cx="33214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>
                <a:solidFill>
                  <a:sysClr val="windowText" lastClr="000000"/>
                </a:solidFill>
                <a:latin typeface="Bookman Old Style" panose="02050604050505020204" pitchFamily="18" charset="0"/>
              </a:rPr>
              <a:t>A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anose="02050604050505020204" pitchFamily="18" charset="0"/>
            </a:endParaRPr>
          </a:p>
        </p:txBody>
      </p:sp>
      <p:sp>
        <p:nvSpPr>
          <p:cNvPr id="24" name="Rectangle 22"/>
          <p:cNvSpPr>
            <a:spLocks noChangeArrowheads="1"/>
          </p:cNvSpPr>
          <p:nvPr/>
        </p:nvSpPr>
        <p:spPr bwMode="auto">
          <a:xfrm>
            <a:off x="6397632" y="2370490"/>
            <a:ext cx="47553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anose="02050604050505020204" pitchFamily="18" charset="0"/>
              </a:rPr>
              <a:t>B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anose="020506040505050202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981252" y="2367598"/>
            <a:ext cx="8034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600" b="1" kern="0" dirty="0">
                <a:solidFill>
                  <a:sysClr val="windowText" lastClr="000000"/>
                </a:solidFill>
                <a:latin typeface="Bookman Old Style" panose="02050604050505020204" pitchFamily="18" charset="0"/>
              </a:rPr>
              <a:t>(3, 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anose="02050604050505020204" pitchFamily="18" charset="0"/>
              </a:rPr>
              <a:t>-3)</a:t>
            </a:r>
            <a:endParaRPr lang="en-US" sz="1600" b="1" kern="0" dirty="0">
              <a:solidFill>
                <a:sysClr val="windowText" lastClr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219127" y="2550478"/>
            <a:ext cx="8034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anose="02050604050505020204" pitchFamily="18" charset="0"/>
              </a:rPr>
              <a:t>(-1, 1)</a:t>
            </a:r>
            <a:endParaRPr lang="en-US" sz="1600" b="1" kern="0" dirty="0">
              <a:solidFill>
                <a:sysClr val="windowText" lastClr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338361" y="1074317"/>
            <a:ext cx="7296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anose="02050604050505020204" pitchFamily="18" charset="0"/>
              </a:rPr>
              <a:t>(3, 5)</a:t>
            </a:r>
            <a:endParaRPr lang="en-US" sz="1600" b="1" kern="0" dirty="0">
              <a:solidFill>
                <a:sysClr val="windowText" lastClr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319453" y="1839050"/>
            <a:ext cx="3481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50000"/>
              </a:spcBef>
              <a:defRPr/>
            </a:pPr>
            <a:r>
              <a:rPr lang="en-US" sz="1600" b="1" kern="0" dirty="0">
                <a:solidFill>
                  <a:sysClr val="windowText" lastClr="000000"/>
                </a:solidFill>
                <a:latin typeface="Bookman Old Style" panose="02050604050505020204" pitchFamily="18" charset="0"/>
              </a:rPr>
              <a:t>O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7332087" y="1365445"/>
            <a:ext cx="0" cy="658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749173" y="2035786"/>
            <a:ext cx="592407" cy="4427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148" idx="1"/>
          </p:cNvCxnSpPr>
          <p:nvPr/>
        </p:nvCxnSpPr>
        <p:spPr>
          <a:xfrm flipH="1" flipV="1">
            <a:off x="7318478" y="2026020"/>
            <a:ext cx="532671" cy="4514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673587" y="2341222"/>
            <a:ext cx="308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</a:rPr>
              <a:t>+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068562" y="2341222"/>
            <a:ext cx="357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</a:rPr>
              <a:t>–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117521" y="2341222"/>
            <a:ext cx="357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</a:rPr>
              <a:t>– 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863290" y="2341222"/>
            <a:ext cx="2455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libri" pitchFamily="34" charset="0"/>
                <a:cs typeface="Calibri" pitchFamily="34" charset="0"/>
              </a:rPr>
              <a:t>[</a:t>
            </a:r>
            <a:endParaRPr lang="en-IN" sz="1600" b="1" dirty="0">
              <a:solidFill>
                <a:prstClr val="black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668716" y="2335702"/>
            <a:ext cx="2455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libri" pitchFamily="34" charset="0"/>
                <a:cs typeface="Calibri" pitchFamily="34" charset="0"/>
              </a:rPr>
              <a:t>]</a:t>
            </a:r>
            <a:endParaRPr lang="en-IN" sz="1600" b="1" dirty="0">
              <a:solidFill>
                <a:prstClr val="black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799887" y="2341222"/>
            <a:ext cx="3690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(a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153639" y="2341222"/>
            <a:ext cx="6288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IN" sz="1600" b="1" dirty="0" smtClean="0">
                <a:latin typeface="Bookman Old Style" panose="02050604050505020204" pitchFamily="18" charset="0"/>
              </a:rPr>
              <a:t>3)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957355" y="2341222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b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277075" y="2341222"/>
            <a:ext cx="5549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latin typeface="Bookman Old Style" panose="02050604050505020204" pitchFamily="18" charset="0"/>
              </a:rPr>
              <a:t>(–3</a:t>
            </a:r>
            <a:r>
              <a:rPr lang="en-IN" sz="1600" b="1" dirty="0">
                <a:latin typeface="Bookman Old Style" panose="02050604050505020204" pitchFamily="18" charset="0"/>
              </a:rPr>
              <a:t>)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489230" y="2404463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742073" y="2395768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322830" y="2341222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094509" y="2341222"/>
            <a:ext cx="308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</a:rPr>
              <a:t>+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279934" y="2341222"/>
            <a:ext cx="357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</a:rPr>
              <a:t>– 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538443" y="2341222"/>
            <a:ext cx="357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</a:rPr>
              <a:t>– </a:t>
            </a:r>
          </a:p>
        </p:txBody>
      </p:sp>
      <p:sp>
        <p:nvSpPr>
          <p:cNvPr id="48" name="Rectangle 47"/>
          <p:cNvSpPr/>
          <p:nvPr/>
        </p:nvSpPr>
        <p:spPr>
          <a:xfrm>
            <a:off x="917151" y="2341222"/>
            <a:ext cx="2455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libri" pitchFamily="34" charset="0"/>
                <a:cs typeface="Calibri" pitchFamily="34" charset="0"/>
              </a:rPr>
              <a:t>[</a:t>
            </a:r>
            <a:endParaRPr lang="en-IN" sz="1600" b="1" dirty="0">
              <a:solidFill>
                <a:prstClr val="black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862961" y="2341222"/>
            <a:ext cx="2455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libri" pitchFamily="34" charset="0"/>
                <a:cs typeface="Calibri" pitchFamily="34" charset="0"/>
              </a:rPr>
              <a:t>]</a:t>
            </a:r>
            <a:endParaRPr lang="en-IN" sz="1600" b="1" dirty="0">
              <a:solidFill>
                <a:prstClr val="black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281807" y="2341222"/>
            <a:ext cx="2503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libri" pitchFamily="34" charset="0"/>
                <a:cs typeface="Calibri" pitchFamily="34" charset="0"/>
              </a:rPr>
              <a:t>(</a:t>
            </a:r>
            <a:endParaRPr lang="en-IN" sz="1600" b="1" dirty="0">
              <a:solidFill>
                <a:prstClr val="black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852770" y="2341222"/>
            <a:ext cx="2503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libri" pitchFamily="34" charset="0"/>
                <a:cs typeface="Calibri" pitchFamily="34" charset="0"/>
              </a:rPr>
              <a:t>)</a:t>
            </a:r>
            <a:endParaRPr lang="en-IN" sz="1600" b="1" dirty="0">
              <a:solidFill>
                <a:prstClr val="black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045352" y="2341222"/>
            <a:ext cx="3032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a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407877" y="2341222"/>
            <a:ext cx="7111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 smtClean="0">
                <a:latin typeface="Bookman Old Style" panose="02050604050505020204" pitchFamily="18" charset="0"/>
              </a:rPr>
              <a:t>(</a:t>
            </a:r>
            <a:r>
              <a:rPr lang="en-IN" sz="1600" b="1" dirty="0" smtClean="0">
                <a:solidFill>
                  <a:prstClr val="black"/>
                </a:solidFill>
                <a:latin typeface="Bookman Old Style" pitchFamily="18" charset="0"/>
              </a:rPr>
              <a:t>–</a:t>
            </a:r>
            <a:r>
              <a:rPr lang="en-IN" sz="1600" b="1" dirty="0" smtClean="0">
                <a:latin typeface="Bookman Old Style" panose="02050604050505020204" pitchFamily="18" charset="0"/>
              </a:rPr>
              <a:t>1)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378277" y="2341222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b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699600" y="2341222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1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948717" y="2404463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930119" y="2401288"/>
            <a:ext cx="274434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59" name="Rectangle 4"/>
          <p:cNvSpPr>
            <a:spLocks noChangeArrowheads="1"/>
          </p:cNvSpPr>
          <p:nvPr/>
        </p:nvSpPr>
        <p:spPr bwMode="auto">
          <a:xfrm>
            <a:off x="174394" y="2737265"/>
            <a:ext cx="194883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 pitchFamily="18" charset="2"/>
                <a:sym typeface="Symbol" pitchFamily="18" charset="2"/>
              </a:rPr>
              <a:t>	\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	(a + 1)</a:t>
            </a:r>
            <a:r>
              <a:rPr kumimoji="0" lang="en-US" sz="1600" b="1" i="0" u="none" strike="noStrike" kern="0" cap="none" spc="0" normalizeH="0" baseline="3000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2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60" name="Rectangle 4"/>
          <p:cNvSpPr>
            <a:spLocks noChangeArrowheads="1"/>
          </p:cNvSpPr>
          <p:nvPr/>
        </p:nvSpPr>
        <p:spPr bwMode="auto">
          <a:xfrm>
            <a:off x="1910259" y="2737265"/>
            <a:ext cx="36088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+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61" name="Rectangle 4"/>
          <p:cNvSpPr>
            <a:spLocks noChangeArrowheads="1"/>
          </p:cNvSpPr>
          <p:nvPr/>
        </p:nvSpPr>
        <p:spPr bwMode="auto">
          <a:xfrm>
            <a:off x="2193077" y="2737265"/>
            <a:ext cx="105516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 eaLnBrk="0" hangingPunct="0">
              <a:spcBef>
                <a:spcPts val="400"/>
              </a:spcBef>
              <a:spcAft>
                <a:spcPts val="400"/>
              </a:spcAft>
              <a:tabLst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(b </a:t>
            </a:r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</a:rPr>
              <a:t>–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 1)</a:t>
            </a:r>
            <a:r>
              <a:rPr kumimoji="0" lang="en-US" sz="1600" b="1" i="0" u="none" strike="noStrike" kern="0" cap="none" spc="0" normalizeH="0" baseline="3000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2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62" name="Rectangle 4"/>
          <p:cNvSpPr>
            <a:spLocks noChangeArrowheads="1"/>
          </p:cNvSpPr>
          <p:nvPr/>
        </p:nvSpPr>
        <p:spPr bwMode="auto">
          <a:xfrm>
            <a:off x="410820" y="3132121"/>
            <a:ext cx="51336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 pitchFamily="18" charset="2"/>
                <a:sym typeface="Symbol" pitchFamily="18" charset="2"/>
              </a:rPr>
              <a:t>\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63" name="Rectangle 4"/>
          <p:cNvSpPr>
            <a:spLocks noChangeArrowheads="1"/>
          </p:cNvSpPr>
          <p:nvPr/>
        </p:nvSpPr>
        <p:spPr bwMode="auto">
          <a:xfrm>
            <a:off x="3325515" y="2737265"/>
            <a:ext cx="36088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=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64" name="Rectangle 4"/>
          <p:cNvSpPr>
            <a:spLocks noChangeArrowheads="1"/>
          </p:cNvSpPr>
          <p:nvPr/>
        </p:nvSpPr>
        <p:spPr bwMode="auto">
          <a:xfrm>
            <a:off x="3740502" y="2737265"/>
            <a:ext cx="101503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lvl="0" algn="ctr" defTabSz="914400" eaLnBrk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tabLst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(a – 3)</a:t>
            </a:r>
            <a:r>
              <a:rPr kumimoji="0" lang="en-US" sz="1600" b="1" i="0" u="none" strike="noStrike" kern="0" cap="none" spc="0" normalizeH="0" baseline="3000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2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65" name="Rectangle 4"/>
          <p:cNvSpPr>
            <a:spLocks noChangeArrowheads="1"/>
          </p:cNvSpPr>
          <p:nvPr/>
        </p:nvSpPr>
        <p:spPr bwMode="auto">
          <a:xfrm>
            <a:off x="4600795" y="2737265"/>
            <a:ext cx="36088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+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66" name="Rectangle 4"/>
          <p:cNvSpPr>
            <a:spLocks noChangeArrowheads="1"/>
          </p:cNvSpPr>
          <p:nvPr/>
        </p:nvSpPr>
        <p:spPr bwMode="auto">
          <a:xfrm>
            <a:off x="4810784" y="2737265"/>
            <a:ext cx="104490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 eaLnBrk="0" hangingPunct="0">
              <a:spcBef>
                <a:spcPts val="400"/>
              </a:spcBef>
              <a:spcAft>
                <a:spcPts val="400"/>
              </a:spcAft>
              <a:tabLst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(b </a:t>
            </a:r>
            <a:r>
              <a:rPr lang="en-IN" sz="1600" b="1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 3)</a:t>
            </a:r>
            <a:r>
              <a:rPr kumimoji="0" lang="en-US" sz="1600" b="1" i="0" u="none" strike="noStrike" kern="0" cap="none" spc="0" normalizeH="0" baseline="3000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2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67" name="Rectangle 4"/>
          <p:cNvSpPr>
            <a:spLocks noChangeArrowheads="1"/>
          </p:cNvSpPr>
          <p:nvPr/>
        </p:nvSpPr>
        <p:spPr bwMode="auto">
          <a:xfrm>
            <a:off x="1342450" y="3132121"/>
            <a:ext cx="33328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lvl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+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68" name="Rectangle 4"/>
          <p:cNvSpPr>
            <a:spLocks noChangeArrowheads="1"/>
          </p:cNvSpPr>
          <p:nvPr/>
        </p:nvSpPr>
        <p:spPr bwMode="auto">
          <a:xfrm>
            <a:off x="1526348" y="3132121"/>
            <a:ext cx="48364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lvl="0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2a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69" name="Rectangle 4"/>
          <p:cNvSpPr>
            <a:spLocks noChangeArrowheads="1"/>
          </p:cNvSpPr>
          <p:nvPr/>
        </p:nvSpPr>
        <p:spPr bwMode="auto">
          <a:xfrm>
            <a:off x="1851677" y="3132121"/>
            <a:ext cx="24999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+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1976046" y="3132121"/>
            <a:ext cx="3514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lvl="0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1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1" name="Rectangle 4"/>
          <p:cNvSpPr>
            <a:spLocks noChangeArrowheads="1"/>
          </p:cNvSpPr>
          <p:nvPr/>
        </p:nvSpPr>
        <p:spPr bwMode="auto">
          <a:xfrm>
            <a:off x="2187033" y="3132121"/>
            <a:ext cx="36673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+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2" name="Rectangle 4"/>
          <p:cNvSpPr>
            <a:spLocks noChangeArrowheads="1"/>
          </p:cNvSpPr>
          <p:nvPr/>
        </p:nvSpPr>
        <p:spPr bwMode="auto">
          <a:xfrm>
            <a:off x="2391842" y="3132121"/>
            <a:ext cx="42699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b</a:t>
            </a:r>
            <a:r>
              <a:rPr kumimoji="0" lang="en-US" sz="1600" b="1" i="0" u="none" strike="noStrike" kern="0" cap="none" spc="0" normalizeH="0" baseline="3000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2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3" name="Rectangle 4"/>
          <p:cNvSpPr>
            <a:spLocks noChangeArrowheads="1"/>
          </p:cNvSpPr>
          <p:nvPr/>
        </p:nvSpPr>
        <p:spPr bwMode="auto">
          <a:xfrm>
            <a:off x="2664747" y="3132121"/>
            <a:ext cx="35562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–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4" name="Rectangle 4"/>
          <p:cNvSpPr>
            <a:spLocks noChangeArrowheads="1"/>
          </p:cNvSpPr>
          <p:nvPr/>
        </p:nvSpPr>
        <p:spPr bwMode="auto">
          <a:xfrm>
            <a:off x="2800570" y="3132121"/>
            <a:ext cx="64461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2b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5" name="Rectangle 4"/>
          <p:cNvSpPr>
            <a:spLocks noChangeArrowheads="1"/>
          </p:cNvSpPr>
          <p:nvPr/>
        </p:nvSpPr>
        <p:spPr bwMode="auto">
          <a:xfrm>
            <a:off x="3236714" y="3132121"/>
            <a:ext cx="36078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+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6" name="Rectangle 4"/>
          <p:cNvSpPr>
            <a:spLocks noChangeArrowheads="1"/>
          </p:cNvSpPr>
          <p:nvPr/>
        </p:nvSpPr>
        <p:spPr bwMode="auto">
          <a:xfrm>
            <a:off x="3426046" y="3132121"/>
            <a:ext cx="34791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lvl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1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7" name="Rectangle 4"/>
          <p:cNvSpPr>
            <a:spLocks noChangeArrowheads="1"/>
          </p:cNvSpPr>
          <p:nvPr/>
        </p:nvSpPr>
        <p:spPr bwMode="auto">
          <a:xfrm>
            <a:off x="3703088" y="3132121"/>
            <a:ext cx="33505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=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8" name="Rectangle 4"/>
          <p:cNvSpPr>
            <a:spLocks noChangeArrowheads="1"/>
          </p:cNvSpPr>
          <p:nvPr/>
        </p:nvSpPr>
        <p:spPr bwMode="auto">
          <a:xfrm>
            <a:off x="4063585" y="3132121"/>
            <a:ext cx="4706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a</a:t>
            </a:r>
            <a:r>
              <a:rPr kumimoji="0" lang="en-US" sz="1600" b="1" i="0" u="none" strike="noStrike" kern="0" cap="none" spc="0" normalizeH="0" baseline="3000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2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9" name="Rectangle 4"/>
          <p:cNvSpPr>
            <a:spLocks noChangeArrowheads="1"/>
          </p:cNvSpPr>
          <p:nvPr/>
        </p:nvSpPr>
        <p:spPr bwMode="auto">
          <a:xfrm>
            <a:off x="4387435" y="3132121"/>
            <a:ext cx="3061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lvl="0" indent="-798513" algn="just" eaLnBrk="0" hangingPunct="0"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lang="en-US" sz="1600" b="1" kern="0" dirty="0">
                <a:solidFill>
                  <a:sysClr val="windowText" lastClr="000000"/>
                </a:solidFill>
                <a:latin typeface="Bookman Old Style" pitchFamily="18" charset="0"/>
                <a:sym typeface="Symbol" pitchFamily="18" charset="2"/>
              </a:rPr>
              <a:t>–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4485003" y="3132121"/>
            <a:ext cx="635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6a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81" name="Rectangle 4"/>
          <p:cNvSpPr>
            <a:spLocks noChangeArrowheads="1"/>
          </p:cNvSpPr>
          <p:nvPr/>
        </p:nvSpPr>
        <p:spPr bwMode="auto">
          <a:xfrm>
            <a:off x="4924725" y="3132121"/>
            <a:ext cx="36673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+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82" name="Rectangle 4"/>
          <p:cNvSpPr>
            <a:spLocks noChangeArrowheads="1"/>
          </p:cNvSpPr>
          <p:nvPr/>
        </p:nvSpPr>
        <p:spPr bwMode="auto">
          <a:xfrm>
            <a:off x="5121576" y="3132121"/>
            <a:ext cx="3724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9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83" name="Rectangle 4"/>
          <p:cNvSpPr>
            <a:spLocks noChangeArrowheads="1"/>
          </p:cNvSpPr>
          <p:nvPr/>
        </p:nvSpPr>
        <p:spPr bwMode="auto">
          <a:xfrm>
            <a:off x="5331262" y="3132121"/>
            <a:ext cx="36673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+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84" name="Rectangle 4"/>
          <p:cNvSpPr>
            <a:spLocks noChangeArrowheads="1"/>
          </p:cNvSpPr>
          <p:nvPr/>
        </p:nvSpPr>
        <p:spPr bwMode="auto">
          <a:xfrm>
            <a:off x="5536071" y="3132121"/>
            <a:ext cx="42699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b</a:t>
            </a:r>
            <a:r>
              <a:rPr kumimoji="0" lang="en-US" sz="1600" b="1" i="0" u="none" strike="noStrike" kern="0" cap="none" spc="0" normalizeH="0" baseline="3000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2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85" name="Rectangle 4"/>
          <p:cNvSpPr>
            <a:spLocks noChangeArrowheads="1"/>
          </p:cNvSpPr>
          <p:nvPr/>
        </p:nvSpPr>
        <p:spPr bwMode="auto">
          <a:xfrm>
            <a:off x="5856678" y="3132121"/>
            <a:ext cx="35562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+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86" name="Rectangle 4"/>
          <p:cNvSpPr>
            <a:spLocks noChangeArrowheads="1"/>
          </p:cNvSpPr>
          <p:nvPr/>
        </p:nvSpPr>
        <p:spPr bwMode="auto">
          <a:xfrm>
            <a:off x="6069428" y="3132121"/>
            <a:ext cx="52788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6b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87" name="Rectangle 4"/>
          <p:cNvSpPr>
            <a:spLocks noChangeArrowheads="1"/>
          </p:cNvSpPr>
          <p:nvPr/>
        </p:nvSpPr>
        <p:spPr bwMode="auto">
          <a:xfrm>
            <a:off x="6438565" y="3132121"/>
            <a:ext cx="36078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+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88" name="Rectangle 4"/>
          <p:cNvSpPr>
            <a:spLocks noChangeArrowheads="1"/>
          </p:cNvSpPr>
          <p:nvPr/>
        </p:nvSpPr>
        <p:spPr bwMode="auto">
          <a:xfrm>
            <a:off x="6656471" y="3132121"/>
            <a:ext cx="32341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lvl="0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9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>
            <a:off x="1054940" y="3075636"/>
            <a:ext cx="687003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2350074" y="3060396"/>
            <a:ext cx="62454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3866841" y="3066605"/>
            <a:ext cx="687003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4945204" y="3078022"/>
            <a:ext cx="687003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4"/>
          <p:cNvSpPr>
            <a:spLocks noChangeArrowheads="1"/>
          </p:cNvSpPr>
          <p:nvPr/>
        </p:nvSpPr>
        <p:spPr bwMode="auto">
          <a:xfrm>
            <a:off x="1037705" y="3132121"/>
            <a:ext cx="51336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lvl="0" indent="-798513" eaLnBrk="0" hangingPunct="0"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 pitchFamily="18" charset="2"/>
              </a:rPr>
              <a:t>a</a:t>
            </a:r>
            <a:r>
              <a:rPr lang="en-US" sz="1600" b="1" kern="0" baseline="30000" dirty="0" smtClean="0">
                <a:solidFill>
                  <a:sysClr val="windowText" lastClr="000000"/>
                </a:solidFill>
                <a:latin typeface="Bookman Old Style" pitchFamily="18" charset="0"/>
                <a:sym typeface="Symbol" pitchFamily="18" charset="2"/>
              </a:rPr>
              <a:t>2</a:t>
            </a:r>
            <a:endParaRPr lang="en-US" sz="1600" b="1" kern="0" dirty="0">
              <a:solidFill>
                <a:srgbClr val="FFFFFF"/>
              </a:solidFill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94" name="Straight Connector 93"/>
          <p:cNvCxnSpPr/>
          <p:nvPr/>
        </p:nvCxnSpPr>
        <p:spPr>
          <a:xfrm rot="21420000" flipH="1" flipV="1">
            <a:off x="7336915" y="2024646"/>
            <a:ext cx="511167" cy="474407"/>
          </a:xfrm>
          <a:prstGeom prst="line">
            <a:avLst/>
          </a:prstGeom>
          <a:ln w="28575">
            <a:solidFill>
              <a:srgbClr val="0000CC"/>
            </a:solidFill>
          </a:ln>
          <a:effectLst>
            <a:glow rad="88900">
              <a:srgbClr val="FF65A3">
                <a:alpha val="3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Line 7"/>
          <p:cNvSpPr>
            <a:spLocks noChangeShapeType="1"/>
          </p:cNvSpPr>
          <p:nvPr/>
        </p:nvSpPr>
        <p:spPr bwMode="auto">
          <a:xfrm flipV="1">
            <a:off x="1204963" y="3200227"/>
            <a:ext cx="185068" cy="201048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/>
          </a:ln>
        </p:spPr>
        <p:txBody>
          <a:bodyPr/>
          <a:lstStyle/>
          <a:p>
            <a:endParaRPr lang="en-US" sz="1600"/>
          </a:p>
        </p:txBody>
      </p:sp>
      <p:sp>
        <p:nvSpPr>
          <p:cNvPr id="96" name="Line 8"/>
          <p:cNvSpPr>
            <a:spLocks noChangeShapeType="1"/>
          </p:cNvSpPr>
          <p:nvPr/>
        </p:nvSpPr>
        <p:spPr bwMode="auto">
          <a:xfrm flipV="1">
            <a:off x="4138325" y="3211848"/>
            <a:ext cx="188911" cy="23495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/>
          </a:ln>
        </p:spPr>
        <p:txBody>
          <a:bodyPr/>
          <a:lstStyle/>
          <a:p>
            <a:endParaRPr lang="en-US" sz="1600"/>
          </a:p>
        </p:txBody>
      </p:sp>
      <p:sp>
        <p:nvSpPr>
          <p:cNvPr id="97" name="Line 13"/>
          <p:cNvSpPr>
            <a:spLocks noChangeShapeType="1"/>
          </p:cNvSpPr>
          <p:nvPr/>
        </p:nvSpPr>
        <p:spPr bwMode="auto">
          <a:xfrm flipV="1">
            <a:off x="2464474" y="3193083"/>
            <a:ext cx="221900" cy="229111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sz="1600"/>
          </a:p>
        </p:txBody>
      </p:sp>
      <p:sp>
        <p:nvSpPr>
          <p:cNvPr id="98" name="Line 14"/>
          <p:cNvSpPr>
            <a:spLocks noChangeShapeType="1"/>
          </p:cNvSpPr>
          <p:nvPr/>
        </p:nvSpPr>
        <p:spPr bwMode="auto">
          <a:xfrm flipV="1">
            <a:off x="5616708" y="3210261"/>
            <a:ext cx="231775" cy="228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sz="1600"/>
          </a:p>
        </p:txBody>
      </p:sp>
      <p:sp>
        <p:nvSpPr>
          <p:cNvPr id="99" name="Rectangle 4"/>
          <p:cNvSpPr>
            <a:spLocks noChangeArrowheads="1"/>
          </p:cNvSpPr>
          <p:nvPr/>
        </p:nvSpPr>
        <p:spPr bwMode="auto">
          <a:xfrm>
            <a:off x="485459" y="3415480"/>
            <a:ext cx="36408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 pitchFamily="18" charset="2"/>
                <a:sym typeface="Symbol" pitchFamily="18" charset="2"/>
              </a:rPr>
              <a:t>\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00" name="Rectangle 4"/>
          <p:cNvSpPr>
            <a:spLocks noChangeArrowheads="1"/>
          </p:cNvSpPr>
          <p:nvPr/>
        </p:nvSpPr>
        <p:spPr bwMode="auto">
          <a:xfrm>
            <a:off x="2148222" y="3415480"/>
            <a:ext cx="50575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2a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01" name="Rectangle 4"/>
          <p:cNvSpPr>
            <a:spLocks noChangeArrowheads="1"/>
          </p:cNvSpPr>
          <p:nvPr/>
        </p:nvSpPr>
        <p:spPr bwMode="auto">
          <a:xfrm>
            <a:off x="2778316" y="3415480"/>
            <a:ext cx="5479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2b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auto">
          <a:xfrm>
            <a:off x="3377064" y="3415480"/>
            <a:ext cx="34699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lvl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2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03" name="Rectangle 4"/>
          <p:cNvSpPr>
            <a:spLocks noChangeArrowheads="1"/>
          </p:cNvSpPr>
          <p:nvPr/>
        </p:nvSpPr>
        <p:spPr bwMode="auto">
          <a:xfrm>
            <a:off x="2528476" y="3415480"/>
            <a:ext cx="38247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– 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04" name="Rectangle 4"/>
          <p:cNvSpPr>
            <a:spLocks noChangeArrowheads="1"/>
          </p:cNvSpPr>
          <p:nvPr/>
        </p:nvSpPr>
        <p:spPr bwMode="auto">
          <a:xfrm>
            <a:off x="3117881" y="3415480"/>
            <a:ext cx="36078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+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05" name="Rectangle 4"/>
          <p:cNvSpPr>
            <a:spLocks noChangeArrowheads="1"/>
          </p:cNvSpPr>
          <p:nvPr/>
        </p:nvSpPr>
        <p:spPr bwMode="auto">
          <a:xfrm>
            <a:off x="3703088" y="3415480"/>
            <a:ext cx="33505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=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06" name="Rectangle 4"/>
          <p:cNvSpPr>
            <a:spLocks noChangeArrowheads="1"/>
          </p:cNvSpPr>
          <p:nvPr/>
        </p:nvSpPr>
        <p:spPr bwMode="auto">
          <a:xfrm>
            <a:off x="3993012" y="3415480"/>
            <a:ext cx="635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lvl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–6a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07" name="Rectangle 4"/>
          <p:cNvSpPr>
            <a:spLocks noChangeArrowheads="1"/>
          </p:cNvSpPr>
          <p:nvPr/>
        </p:nvSpPr>
        <p:spPr bwMode="auto">
          <a:xfrm>
            <a:off x="4532762" y="3415480"/>
            <a:ext cx="35562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+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08" name="Rectangle 4"/>
          <p:cNvSpPr>
            <a:spLocks noChangeArrowheads="1"/>
          </p:cNvSpPr>
          <p:nvPr/>
        </p:nvSpPr>
        <p:spPr bwMode="auto">
          <a:xfrm>
            <a:off x="4745512" y="3415480"/>
            <a:ext cx="64461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6b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09" name="Rectangle 4"/>
          <p:cNvSpPr>
            <a:spLocks noChangeArrowheads="1"/>
          </p:cNvSpPr>
          <p:nvPr/>
        </p:nvSpPr>
        <p:spPr bwMode="auto">
          <a:xfrm>
            <a:off x="5265933" y="3415480"/>
            <a:ext cx="36078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+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10" name="Rectangle 4"/>
          <p:cNvSpPr>
            <a:spLocks noChangeArrowheads="1"/>
          </p:cNvSpPr>
          <p:nvPr/>
        </p:nvSpPr>
        <p:spPr bwMode="auto">
          <a:xfrm>
            <a:off x="5483839" y="3415480"/>
            <a:ext cx="62168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lvl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18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11" name="Rectangle 4"/>
          <p:cNvSpPr>
            <a:spLocks noChangeArrowheads="1"/>
          </p:cNvSpPr>
          <p:nvPr/>
        </p:nvSpPr>
        <p:spPr bwMode="auto">
          <a:xfrm>
            <a:off x="485458" y="3697747"/>
            <a:ext cx="36409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lvl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 pitchFamily="18" charset="2"/>
                <a:sym typeface="Symbol" pitchFamily="18" charset="2"/>
              </a:rPr>
              <a:t>\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12" name="Rectangle 4"/>
          <p:cNvSpPr>
            <a:spLocks noChangeArrowheads="1"/>
          </p:cNvSpPr>
          <p:nvPr/>
        </p:nvSpPr>
        <p:spPr bwMode="auto">
          <a:xfrm>
            <a:off x="1576837" y="3697747"/>
            <a:ext cx="5654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2a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13" name="Rectangle 4"/>
          <p:cNvSpPr>
            <a:spLocks noChangeArrowheads="1"/>
          </p:cNvSpPr>
          <p:nvPr/>
        </p:nvSpPr>
        <p:spPr bwMode="auto">
          <a:xfrm>
            <a:off x="2207283" y="3697747"/>
            <a:ext cx="48862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6a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14" name="Rectangle 4"/>
          <p:cNvSpPr>
            <a:spLocks noChangeArrowheads="1"/>
          </p:cNvSpPr>
          <p:nvPr/>
        </p:nvSpPr>
        <p:spPr bwMode="auto">
          <a:xfrm>
            <a:off x="3232178" y="3697747"/>
            <a:ext cx="63475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6b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15" name="Rectangle 4"/>
          <p:cNvSpPr>
            <a:spLocks noChangeArrowheads="1"/>
          </p:cNvSpPr>
          <p:nvPr/>
        </p:nvSpPr>
        <p:spPr bwMode="auto">
          <a:xfrm>
            <a:off x="1954647" y="3697747"/>
            <a:ext cx="38247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+</a:t>
            </a:r>
          </a:p>
        </p:txBody>
      </p:sp>
      <p:sp>
        <p:nvSpPr>
          <p:cNvPr id="116" name="Rectangle 4"/>
          <p:cNvSpPr>
            <a:spLocks noChangeArrowheads="1"/>
          </p:cNvSpPr>
          <p:nvPr/>
        </p:nvSpPr>
        <p:spPr bwMode="auto">
          <a:xfrm>
            <a:off x="3108876" y="3697747"/>
            <a:ext cx="36078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lvl="0" indent="-798513" algn="ctr" eaLnBrk="0" hangingPunct="0"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lang="en-US" sz="1600" b="1" kern="0" dirty="0">
                <a:solidFill>
                  <a:sysClr val="windowText" lastClr="000000"/>
                </a:solidFill>
                <a:latin typeface="Bookman Old Style" pitchFamily="18" charset="0"/>
                <a:sym typeface="Symbol" pitchFamily="18" charset="2"/>
              </a:rPr>
              <a:t>– </a:t>
            </a:r>
            <a:endParaRPr lang="en-US" sz="1600" b="1" kern="0" dirty="0">
              <a:solidFill>
                <a:srgbClr val="FFFFFF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17" name="Rectangle 4"/>
          <p:cNvSpPr>
            <a:spLocks noChangeArrowheads="1"/>
          </p:cNvSpPr>
          <p:nvPr/>
        </p:nvSpPr>
        <p:spPr bwMode="auto">
          <a:xfrm>
            <a:off x="3703088" y="3697747"/>
            <a:ext cx="33505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=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18" name="Rectangle 4"/>
          <p:cNvSpPr>
            <a:spLocks noChangeArrowheads="1"/>
          </p:cNvSpPr>
          <p:nvPr/>
        </p:nvSpPr>
        <p:spPr bwMode="auto">
          <a:xfrm>
            <a:off x="2697519" y="3697747"/>
            <a:ext cx="64461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2b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19" name="Rectangle 4"/>
          <p:cNvSpPr>
            <a:spLocks noChangeArrowheads="1"/>
          </p:cNvSpPr>
          <p:nvPr/>
        </p:nvSpPr>
        <p:spPr bwMode="auto">
          <a:xfrm>
            <a:off x="2562689" y="3697747"/>
            <a:ext cx="38247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– 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20" name="Rectangle 4"/>
          <p:cNvSpPr>
            <a:spLocks noChangeArrowheads="1"/>
          </p:cNvSpPr>
          <p:nvPr/>
        </p:nvSpPr>
        <p:spPr bwMode="auto">
          <a:xfrm>
            <a:off x="4008887" y="3697747"/>
            <a:ext cx="51710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lvl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18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21" name="Rectangle 4"/>
          <p:cNvSpPr>
            <a:spLocks noChangeArrowheads="1"/>
          </p:cNvSpPr>
          <p:nvPr/>
        </p:nvSpPr>
        <p:spPr bwMode="auto">
          <a:xfrm>
            <a:off x="4408937" y="3697747"/>
            <a:ext cx="36078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–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22" name="Rectangle 4"/>
          <p:cNvSpPr>
            <a:spLocks noChangeArrowheads="1"/>
          </p:cNvSpPr>
          <p:nvPr/>
        </p:nvSpPr>
        <p:spPr bwMode="auto">
          <a:xfrm>
            <a:off x="4641910" y="3697747"/>
            <a:ext cx="37785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lvl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2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23" name="Rectangle 4"/>
          <p:cNvSpPr>
            <a:spLocks noChangeArrowheads="1"/>
          </p:cNvSpPr>
          <p:nvPr/>
        </p:nvSpPr>
        <p:spPr bwMode="auto">
          <a:xfrm>
            <a:off x="485321" y="3993384"/>
            <a:ext cx="36436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 pitchFamily="18" charset="2"/>
                <a:sym typeface="Symbol" pitchFamily="18" charset="2"/>
              </a:rPr>
              <a:t>\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24" name="Rectangle 4"/>
          <p:cNvSpPr>
            <a:spLocks noChangeArrowheads="1"/>
          </p:cNvSpPr>
          <p:nvPr/>
        </p:nvSpPr>
        <p:spPr bwMode="auto">
          <a:xfrm>
            <a:off x="2618237" y="3993384"/>
            <a:ext cx="49360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8a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25" name="Rectangle 4"/>
          <p:cNvSpPr>
            <a:spLocks noChangeArrowheads="1"/>
          </p:cNvSpPr>
          <p:nvPr/>
        </p:nvSpPr>
        <p:spPr bwMode="auto">
          <a:xfrm>
            <a:off x="3207891" y="3993384"/>
            <a:ext cx="65904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lvl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8b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26" name="Rectangle 4"/>
          <p:cNvSpPr>
            <a:spLocks noChangeArrowheads="1"/>
          </p:cNvSpPr>
          <p:nvPr/>
        </p:nvSpPr>
        <p:spPr bwMode="auto">
          <a:xfrm>
            <a:off x="3022097" y="3993384"/>
            <a:ext cx="38247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lvl="0" indent="-798513" algn="ctr" eaLnBrk="0" hangingPunct="0"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lang="en-US" sz="1600" b="1" kern="0" dirty="0">
                <a:solidFill>
                  <a:sysClr val="windowText" lastClr="000000"/>
                </a:solidFill>
                <a:latin typeface="Bookman Old Style" pitchFamily="18" charset="0"/>
                <a:sym typeface="Symbol" pitchFamily="18" charset="2"/>
              </a:rPr>
              <a:t>–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27" name="Rectangle 4"/>
          <p:cNvSpPr>
            <a:spLocks noChangeArrowheads="1"/>
          </p:cNvSpPr>
          <p:nvPr/>
        </p:nvSpPr>
        <p:spPr bwMode="auto">
          <a:xfrm>
            <a:off x="3703088" y="3993384"/>
            <a:ext cx="33505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=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28" name="Rectangle 4"/>
          <p:cNvSpPr>
            <a:spLocks noChangeArrowheads="1"/>
          </p:cNvSpPr>
          <p:nvPr/>
        </p:nvSpPr>
        <p:spPr bwMode="auto">
          <a:xfrm>
            <a:off x="4008887" y="3993384"/>
            <a:ext cx="6470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lvl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16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29" name="Rectangle 4"/>
          <p:cNvSpPr>
            <a:spLocks noChangeArrowheads="1"/>
          </p:cNvSpPr>
          <p:nvPr/>
        </p:nvSpPr>
        <p:spPr bwMode="auto">
          <a:xfrm>
            <a:off x="4699981" y="4291834"/>
            <a:ext cx="89586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lvl="0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…(ii)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30" name="Rectangle 4"/>
          <p:cNvSpPr>
            <a:spLocks noChangeArrowheads="1"/>
          </p:cNvSpPr>
          <p:nvPr/>
        </p:nvSpPr>
        <p:spPr bwMode="auto">
          <a:xfrm>
            <a:off x="480016" y="4309852"/>
            <a:ext cx="36409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 pitchFamily="18" charset="2"/>
                <a:sym typeface="Symbol" pitchFamily="18" charset="2"/>
              </a:rPr>
              <a:t>\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31" name="Rectangle 4"/>
          <p:cNvSpPr>
            <a:spLocks noChangeArrowheads="1"/>
          </p:cNvSpPr>
          <p:nvPr/>
        </p:nvSpPr>
        <p:spPr bwMode="auto">
          <a:xfrm>
            <a:off x="2757937" y="4309852"/>
            <a:ext cx="35390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a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32" name="Rectangle 4"/>
          <p:cNvSpPr>
            <a:spLocks noChangeArrowheads="1"/>
          </p:cNvSpPr>
          <p:nvPr/>
        </p:nvSpPr>
        <p:spPr bwMode="auto">
          <a:xfrm>
            <a:off x="3363056" y="4309852"/>
            <a:ext cx="4026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lvl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b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33" name="Rectangle 4"/>
          <p:cNvSpPr>
            <a:spLocks noChangeArrowheads="1"/>
          </p:cNvSpPr>
          <p:nvPr/>
        </p:nvSpPr>
        <p:spPr bwMode="auto">
          <a:xfrm>
            <a:off x="3022097" y="4309852"/>
            <a:ext cx="38247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lvl="0" indent="-798513" algn="ctr" eaLnBrk="0" hangingPunct="0"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lang="en-US" sz="1600" b="1" kern="0" dirty="0">
                <a:solidFill>
                  <a:sysClr val="windowText" lastClr="000000"/>
                </a:solidFill>
                <a:latin typeface="Bookman Old Style" pitchFamily="18" charset="0"/>
                <a:sym typeface="Symbol" pitchFamily="18" charset="2"/>
              </a:rPr>
              <a:t>–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34" name="Rectangle 4"/>
          <p:cNvSpPr>
            <a:spLocks noChangeArrowheads="1"/>
          </p:cNvSpPr>
          <p:nvPr/>
        </p:nvSpPr>
        <p:spPr bwMode="auto">
          <a:xfrm>
            <a:off x="3703088" y="4309852"/>
            <a:ext cx="33505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=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35" name="Rectangle 4"/>
          <p:cNvSpPr>
            <a:spLocks noChangeArrowheads="1"/>
          </p:cNvSpPr>
          <p:nvPr/>
        </p:nvSpPr>
        <p:spPr bwMode="auto">
          <a:xfrm>
            <a:off x="4008887" y="4309852"/>
            <a:ext cx="60974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eaLnBrk="0" hangingPunct="0">
              <a:tabLst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 pitchFamily="18" charset="2"/>
              </a:rPr>
              <a:t>2</a:t>
            </a:r>
            <a:endParaRPr lang="en-US" sz="1600" b="1" kern="0" baseline="30000" dirty="0">
              <a:solidFill>
                <a:srgbClr val="FFFFFF"/>
              </a:solidFill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136" name="Straight Connector 135"/>
          <p:cNvCxnSpPr/>
          <p:nvPr/>
        </p:nvCxnSpPr>
        <p:spPr>
          <a:xfrm>
            <a:off x="1721609" y="4011206"/>
            <a:ext cx="85287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2897611" y="4020731"/>
            <a:ext cx="755703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4167749" y="4011206"/>
            <a:ext cx="72621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Group 138"/>
          <p:cNvGrpSpPr/>
          <p:nvPr/>
        </p:nvGrpSpPr>
        <p:grpSpPr>
          <a:xfrm>
            <a:off x="760744" y="2911468"/>
            <a:ext cx="3003190" cy="916903"/>
            <a:chOff x="2708317" y="548150"/>
            <a:chExt cx="3003190" cy="916903"/>
          </a:xfrm>
        </p:grpSpPr>
        <p:sp>
          <p:nvSpPr>
            <p:cNvPr id="140" name="Rounded Rectangle 139"/>
            <p:cNvSpPr/>
            <p:nvPr/>
          </p:nvSpPr>
          <p:spPr bwMode="auto">
            <a:xfrm rot="10800000" flipH="1" flipV="1">
              <a:off x="2708317" y="548150"/>
              <a:ext cx="3003190" cy="916903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2782324" y="591306"/>
              <a:ext cx="27908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Collecting variables on one side and constants on other side.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866113" y="3001141"/>
            <a:ext cx="2790825" cy="694005"/>
            <a:chOff x="5486400" y="3412147"/>
            <a:chExt cx="2790825" cy="694005"/>
          </a:xfrm>
        </p:grpSpPr>
        <p:sp>
          <p:nvSpPr>
            <p:cNvPr id="143" name="Rounded Rectangle 142"/>
            <p:cNvSpPr/>
            <p:nvPr/>
          </p:nvSpPr>
          <p:spPr bwMode="auto">
            <a:xfrm rot="10800000" flipH="1" flipV="1">
              <a:off x="5663948" y="3412147"/>
              <a:ext cx="2481975" cy="694005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5486400" y="3471402"/>
              <a:ext cx="27908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Squaring on both the sides.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3621434" y="1275154"/>
            <a:ext cx="1950149" cy="353381"/>
            <a:chOff x="6660451" y="2721122"/>
            <a:chExt cx="1950149" cy="353381"/>
          </a:xfrm>
        </p:grpSpPr>
        <p:sp>
          <p:nvSpPr>
            <p:cNvPr id="146" name="AutoShape 30"/>
            <p:cNvSpPr>
              <a:spLocks noChangeArrowheads="1"/>
            </p:cNvSpPr>
            <p:nvPr/>
          </p:nvSpPr>
          <p:spPr bwMode="auto">
            <a:xfrm>
              <a:off x="6660451" y="2724150"/>
              <a:ext cx="1685616" cy="350353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>
              <a:solidFill>
                <a:schemeClr val="tx1"/>
              </a:solidFill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600" b="0" kern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sp>
          <p:nvSpPr>
            <p:cNvPr id="147" name="Rectangle 4"/>
            <p:cNvSpPr>
              <a:spLocks noChangeArrowheads="1"/>
            </p:cNvSpPr>
            <p:nvPr/>
          </p:nvSpPr>
          <p:spPr bwMode="auto">
            <a:xfrm>
              <a:off x="6675904" y="2721122"/>
              <a:ext cx="1934696" cy="338554"/>
            </a:xfrm>
            <a:prstGeom prst="rect">
              <a:avLst/>
            </a:prstGeom>
            <a:noFill/>
            <a:ln>
              <a:noFill/>
              <a:headEnd/>
              <a:tailEnd/>
            </a:ln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600" kern="0" dirty="0">
                  <a:solidFill>
                    <a:sysClr val="windowText" lastClr="000000"/>
                  </a:solidFill>
                  <a:latin typeface="Bookman Old Style" pitchFamily="18" charset="0"/>
                  <a:sym typeface="Symbol" pitchFamily="18" charset="2"/>
                </a:rPr>
                <a:t>a + b = 4  …(i)</a:t>
              </a:r>
            </a:p>
          </p:txBody>
        </p:sp>
      </p:grpSp>
      <p:sp>
        <p:nvSpPr>
          <p:cNvPr id="148" name="Oval 9"/>
          <p:cNvSpPr>
            <a:spLocks noChangeArrowheads="1"/>
          </p:cNvSpPr>
          <p:nvPr/>
        </p:nvSpPr>
        <p:spPr bwMode="auto">
          <a:xfrm>
            <a:off x="7310443" y="2016646"/>
            <a:ext cx="54864" cy="64008"/>
          </a:xfrm>
          <a:prstGeom prst="ellipse">
            <a:avLst/>
          </a:prstGeom>
          <a:solidFill>
            <a:srgbClr val="C00000"/>
          </a:solidFill>
          <a:ln w="9525">
            <a:solidFill>
              <a:srgbClr val="C0000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9" name="Oval 18"/>
          <p:cNvSpPr>
            <a:spLocks noChangeArrowheads="1"/>
          </p:cNvSpPr>
          <p:nvPr/>
        </p:nvSpPr>
        <p:spPr bwMode="auto">
          <a:xfrm>
            <a:off x="7310531" y="1337133"/>
            <a:ext cx="54864" cy="64008"/>
          </a:xfrm>
          <a:prstGeom prst="ellipse">
            <a:avLst/>
          </a:prstGeom>
          <a:solidFill>
            <a:srgbClr val="C00000"/>
          </a:solidFill>
          <a:ln w="9525">
            <a:solidFill>
              <a:srgbClr val="C0000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0" name="Oval 19"/>
          <p:cNvSpPr>
            <a:spLocks noChangeArrowheads="1"/>
          </p:cNvSpPr>
          <p:nvPr/>
        </p:nvSpPr>
        <p:spPr bwMode="auto">
          <a:xfrm>
            <a:off x="6739857" y="2449533"/>
            <a:ext cx="54864" cy="64008"/>
          </a:xfrm>
          <a:prstGeom prst="ellipse">
            <a:avLst/>
          </a:prstGeom>
          <a:solidFill>
            <a:srgbClr val="C00000"/>
          </a:solidFill>
          <a:ln w="9525">
            <a:solidFill>
              <a:srgbClr val="C0000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1" name="Oval 20"/>
          <p:cNvSpPr>
            <a:spLocks noChangeArrowheads="1"/>
          </p:cNvSpPr>
          <p:nvPr/>
        </p:nvSpPr>
        <p:spPr bwMode="auto">
          <a:xfrm>
            <a:off x="7815958" y="2446503"/>
            <a:ext cx="70381" cy="64008"/>
          </a:xfrm>
          <a:prstGeom prst="ellipse">
            <a:avLst/>
          </a:prstGeom>
          <a:solidFill>
            <a:srgbClr val="C00000"/>
          </a:solidFill>
          <a:ln w="9525">
            <a:solidFill>
              <a:srgbClr val="C0000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155" name="Straight Connector 154"/>
          <p:cNvCxnSpPr/>
          <p:nvPr/>
        </p:nvCxnSpPr>
        <p:spPr>
          <a:xfrm flipV="1">
            <a:off x="6763561" y="2049438"/>
            <a:ext cx="558074" cy="421235"/>
          </a:xfrm>
          <a:prstGeom prst="line">
            <a:avLst/>
          </a:prstGeom>
          <a:ln w="19050">
            <a:solidFill>
              <a:srgbClr val="0000CC"/>
            </a:solidFill>
          </a:ln>
          <a:effectLst>
            <a:glow rad="127000">
              <a:srgbClr val="FF65A3">
                <a:alpha val="3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6" name="Group 155"/>
          <p:cNvGrpSpPr/>
          <p:nvPr/>
        </p:nvGrpSpPr>
        <p:grpSpPr>
          <a:xfrm>
            <a:off x="778297" y="2911469"/>
            <a:ext cx="3003190" cy="916903"/>
            <a:chOff x="1769368" y="-368754"/>
            <a:chExt cx="3003190" cy="916903"/>
          </a:xfrm>
        </p:grpSpPr>
        <p:sp>
          <p:nvSpPr>
            <p:cNvPr id="157" name="Rounded Rectangle 156"/>
            <p:cNvSpPr/>
            <p:nvPr/>
          </p:nvSpPr>
          <p:spPr bwMode="auto">
            <a:xfrm rot="10800000" flipH="1" flipV="1">
              <a:off x="1769368" y="-368754"/>
              <a:ext cx="3003190" cy="916903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1875551" y="-325801"/>
              <a:ext cx="27908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To get the values of two variables, we require two linear equations. 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sp>
        <p:nvSpPr>
          <p:cNvPr id="159" name="Rectangular Callout 158"/>
          <p:cNvSpPr/>
          <p:nvPr/>
        </p:nvSpPr>
        <p:spPr>
          <a:xfrm>
            <a:off x="5921878" y="2900423"/>
            <a:ext cx="1672817" cy="418447"/>
          </a:xfrm>
          <a:prstGeom prst="wedgeRectCallout">
            <a:avLst>
              <a:gd name="adj1" fmla="val -6793"/>
              <a:gd name="adj2" fmla="val -97526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0" name="Rectangle 159"/>
          <p:cNvSpPr/>
          <p:nvPr/>
        </p:nvSpPr>
        <p:spPr>
          <a:xfrm>
            <a:off x="5991743" y="2973955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1" name="Rectangle 160"/>
          <p:cNvSpPr/>
          <p:nvPr/>
        </p:nvSpPr>
        <p:spPr>
          <a:xfrm>
            <a:off x="6775446" y="2973955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2" name="Rectangle 161"/>
          <p:cNvSpPr/>
          <p:nvPr/>
        </p:nvSpPr>
        <p:spPr>
          <a:xfrm>
            <a:off x="5909451" y="2920783"/>
            <a:ext cx="974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–1,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6718223" y="2920783"/>
            <a:ext cx="9396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 1 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4" name="Rectangular Callout 163"/>
          <p:cNvSpPr/>
          <p:nvPr/>
        </p:nvSpPr>
        <p:spPr>
          <a:xfrm>
            <a:off x="5424067" y="1736242"/>
            <a:ext cx="1672817" cy="418447"/>
          </a:xfrm>
          <a:prstGeom prst="wedgeRectCallout">
            <a:avLst>
              <a:gd name="adj1" fmla="val 53778"/>
              <a:gd name="adj2" fmla="val 71618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5" name="Rectangle 164"/>
          <p:cNvSpPr/>
          <p:nvPr/>
        </p:nvSpPr>
        <p:spPr>
          <a:xfrm>
            <a:off x="5493932" y="1809774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6" name="Rectangle 165"/>
          <p:cNvSpPr/>
          <p:nvPr/>
        </p:nvSpPr>
        <p:spPr>
          <a:xfrm>
            <a:off x="6277635" y="1809774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67" name="Rectangle 166"/>
          <p:cNvSpPr/>
          <p:nvPr/>
        </p:nvSpPr>
        <p:spPr>
          <a:xfrm>
            <a:off x="5408113" y="1756602"/>
            <a:ext cx="8547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a,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6241928" y="1756602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b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9" name="Rectangular Callout 168"/>
          <p:cNvSpPr/>
          <p:nvPr/>
        </p:nvSpPr>
        <p:spPr>
          <a:xfrm>
            <a:off x="5443034" y="1229897"/>
            <a:ext cx="1672817" cy="418447"/>
          </a:xfrm>
          <a:prstGeom prst="wedgeRectCallout">
            <a:avLst>
              <a:gd name="adj1" fmla="val 50938"/>
              <a:gd name="adj2" fmla="val 196488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0" name="Rectangle 169"/>
          <p:cNvSpPr/>
          <p:nvPr/>
        </p:nvSpPr>
        <p:spPr>
          <a:xfrm>
            <a:off x="5512899" y="1303429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1" name="Rectangle 170"/>
          <p:cNvSpPr/>
          <p:nvPr/>
        </p:nvSpPr>
        <p:spPr>
          <a:xfrm>
            <a:off x="6296602" y="1303429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2" name="Rectangle 171"/>
          <p:cNvSpPr/>
          <p:nvPr/>
        </p:nvSpPr>
        <p:spPr>
          <a:xfrm>
            <a:off x="5427080" y="1250257"/>
            <a:ext cx="8547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a,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6260895" y="1250257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b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4" name="Rectangular Callout 173"/>
          <p:cNvSpPr/>
          <p:nvPr/>
        </p:nvSpPr>
        <p:spPr>
          <a:xfrm>
            <a:off x="6736793" y="2933947"/>
            <a:ext cx="1672817" cy="418447"/>
          </a:xfrm>
          <a:prstGeom prst="wedgeRectCallout">
            <a:avLst>
              <a:gd name="adj1" fmla="val 24890"/>
              <a:gd name="adj2" fmla="val -132692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5" name="Rectangle 174"/>
          <p:cNvSpPr/>
          <p:nvPr/>
        </p:nvSpPr>
        <p:spPr>
          <a:xfrm>
            <a:off x="6806658" y="3007479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6" name="Rectangle 175"/>
          <p:cNvSpPr/>
          <p:nvPr/>
        </p:nvSpPr>
        <p:spPr>
          <a:xfrm>
            <a:off x="7590361" y="3007479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7" name="Rectangle 176"/>
          <p:cNvSpPr/>
          <p:nvPr/>
        </p:nvSpPr>
        <p:spPr>
          <a:xfrm>
            <a:off x="6724366" y="2954307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3,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7533138" y="2954307"/>
            <a:ext cx="901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–3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9" name="Rounded Rectangle 178"/>
          <p:cNvSpPr/>
          <p:nvPr/>
        </p:nvSpPr>
        <p:spPr bwMode="auto">
          <a:xfrm rot="10800000" flipH="1" flipV="1">
            <a:off x="723620" y="2938245"/>
            <a:ext cx="3303509" cy="763405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493426" y="3024795"/>
            <a:ext cx="3729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Which is the formula to find length of OB and OC?   </a:t>
            </a:r>
            <a:endParaRPr lang="en-US" sz="16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grpSp>
        <p:nvGrpSpPr>
          <p:cNvPr id="181" name="Group 180"/>
          <p:cNvGrpSpPr/>
          <p:nvPr/>
        </p:nvGrpSpPr>
        <p:grpSpPr>
          <a:xfrm>
            <a:off x="1203293" y="3153558"/>
            <a:ext cx="2445866" cy="355840"/>
            <a:chOff x="4864018" y="1396174"/>
            <a:chExt cx="2445866" cy="355840"/>
          </a:xfrm>
        </p:grpSpPr>
        <p:sp>
          <p:nvSpPr>
            <p:cNvPr id="182" name="Freeform 181"/>
            <p:cNvSpPr/>
            <p:nvPr/>
          </p:nvSpPr>
          <p:spPr>
            <a:xfrm>
              <a:off x="4864018" y="1396174"/>
              <a:ext cx="2445866" cy="341067"/>
            </a:xfrm>
            <a:custGeom>
              <a:avLst/>
              <a:gdLst>
                <a:gd name="connsiteX0" fmla="*/ 0 w 3924300"/>
                <a:gd name="connsiteY0" fmla="*/ 222250 h 374650"/>
                <a:gd name="connsiteX1" fmla="*/ 114300 w 3924300"/>
                <a:gd name="connsiteY1" fmla="*/ 374650 h 374650"/>
                <a:gd name="connsiteX2" fmla="*/ 260350 w 3924300"/>
                <a:gd name="connsiteY2" fmla="*/ 0 h 374650"/>
                <a:gd name="connsiteX3" fmla="*/ 3924300 w 3924300"/>
                <a:gd name="connsiteY3" fmla="*/ 0 h 37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4300" h="374650">
                  <a:moveTo>
                    <a:pt x="0" y="222250"/>
                  </a:moveTo>
                  <a:lnTo>
                    <a:pt x="114300" y="374650"/>
                  </a:lnTo>
                  <a:lnTo>
                    <a:pt x="260350" y="0"/>
                  </a:lnTo>
                  <a:lnTo>
                    <a:pt x="3924300" y="0"/>
                  </a:lnTo>
                </a:path>
              </a:pathLst>
            </a:custGeom>
            <a:ln>
              <a:solidFill>
                <a:srgbClr val="FFFF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5971150" y="1413460"/>
              <a:ext cx="308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srgbClr val="FFFF00"/>
                  </a:solidFill>
                  <a:latin typeface="Bookman Old Style" pitchFamily="18" charset="0"/>
                </a:rPr>
                <a:t>+</a:t>
              </a: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5387428" y="1413460"/>
              <a:ext cx="3577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srgbClr val="FFFF00"/>
                  </a:solidFill>
                  <a:latin typeface="Bookman Old Style" pitchFamily="18" charset="0"/>
                </a:rPr>
                <a:t>– </a:t>
              </a:r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6572124" y="1413460"/>
              <a:ext cx="3577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srgbClr val="FFFF00"/>
                  </a:solidFill>
                  <a:latin typeface="Bookman Old Style" pitchFamily="18" charset="0"/>
                </a:rPr>
                <a:t>– </a:t>
              </a: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5006427" y="1413460"/>
              <a:ext cx="26988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(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5778488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)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6177960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(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6961750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)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5104573" y="1413460"/>
              <a:ext cx="4322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5539828" y="1413460"/>
              <a:ext cx="4010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1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6293202" y="1413460"/>
              <a:ext cx="39786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6742162" y="1413460"/>
              <a:ext cx="39786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1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5854836" y="1430418"/>
              <a:ext cx="274435" cy="256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baseline="30000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baseline="300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7030402" y="1430418"/>
              <a:ext cx="274435" cy="256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baseline="30000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baseline="300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196" name="Rectangle 195"/>
          <p:cNvSpPr/>
          <p:nvPr/>
        </p:nvSpPr>
        <p:spPr>
          <a:xfrm>
            <a:off x="1488333" y="3226593"/>
            <a:ext cx="296838" cy="261420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7" name="Rectangle 196"/>
          <p:cNvSpPr/>
          <p:nvPr/>
        </p:nvSpPr>
        <p:spPr>
          <a:xfrm>
            <a:off x="1945533" y="3226593"/>
            <a:ext cx="296838" cy="261420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8" name="Rectangle 197"/>
          <p:cNvSpPr/>
          <p:nvPr/>
        </p:nvSpPr>
        <p:spPr>
          <a:xfrm>
            <a:off x="2666437" y="3238393"/>
            <a:ext cx="296838" cy="261420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9" name="Rectangle 198"/>
          <p:cNvSpPr/>
          <p:nvPr/>
        </p:nvSpPr>
        <p:spPr>
          <a:xfrm>
            <a:off x="3164733" y="3238461"/>
            <a:ext cx="296838" cy="261420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0" name="Rectangle 199"/>
          <p:cNvSpPr/>
          <p:nvPr/>
        </p:nvSpPr>
        <p:spPr>
          <a:xfrm>
            <a:off x="1487663" y="3231223"/>
            <a:ext cx="296838" cy="261420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1" name="Rectangle 200"/>
          <p:cNvSpPr/>
          <p:nvPr/>
        </p:nvSpPr>
        <p:spPr>
          <a:xfrm>
            <a:off x="1944863" y="3231223"/>
            <a:ext cx="296838" cy="261420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2" name="Rectangle 201"/>
          <p:cNvSpPr/>
          <p:nvPr/>
        </p:nvSpPr>
        <p:spPr>
          <a:xfrm>
            <a:off x="2665767" y="3243023"/>
            <a:ext cx="296838" cy="261420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3" name="Rectangle 202"/>
          <p:cNvSpPr/>
          <p:nvPr/>
        </p:nvSpPr>
        <p:spPr>
          <a:xfrm>
            <a:off x="3164063" y="3243091"/>
            <a:ext cx="296838" cy="261420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204" name="Group 203"/>
          <p:cNvGrpSpPr/>
          <p:nvPr/>
        </p:nvGrpSpPr>
        <p:grpSpPr>
          <a:xfrm>
            <a:off x="942986" y="3908284"/>
            <a:ext cx="2732319" cy="670199"/>
            <a:chOff x="5668063" y="2596294"/>
            <a:chExt cx="2732319" cy="670199"/>
          </a:xfrm>
        </p:grpSpPr>
        <p:sp>
          <p:nvSpPr>
            <p:cNvPr id="205" name="Rounded Rectangle 204"/>
            <p:cNvSpPr/>
            <p:nvPr/>
          </p:nvSpPr>
          <p:spPr bwMode="auto">
            <a:xfrm rot="10800000" flipH="1" flipV="1">
              <a:off x="5668063" y="2596294"/>
              <a:ext cx="2732319" cy="67019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5696459" y="2624207"/>
              <a:ext cx="26588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O be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(</a:t>
              </a:r>
              <a:r>
                <a:rPr lang="en-US" sz="1600" b="1" i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207" name="Group 206"/>
          <p:cNvGrpSpPr/>
          <p:nvPr/>
        </p:nvGrpSpPr>
        <p:grpSpPr>
          <a:xfrm>
            <a:off x="983915" y="3901549"/>
            <a:ext cx="2732319" cy="683670"/>
            <a:chOff x="5661713" y="2583208"/>
            <a:chExt cx="2732319" cy="683670"/>
          </a:xfrm>
        </p:grpSpPr>
        <p:sp>
          <p:nvSpPr>
            <p:cNvPr id="208" name="Rounded Rectangle 207"/>
            <p:cNvSpPr/>
            <p:nvPr/>
          </p:nvSpPr>
          <p:spPr bwMode="auto">
            <a:xfrm rot="10800000" flipH="1" flipV="1">
              <a:off x="5661713" y="2583208"/>
              <a:ext cx="2732319" cy="683670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5713345" y="2639878"/>
              <a:ext cx="26250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210" name="Group 209"/>
          <p:cNvGrpSpPr/>
          <p:nvPr/>
        </p:nvGrpSpPr>
        <p:grpSpPr>
          <a:xfrm>
            <a:off x="973080" y="3939881"/>
            <a:ext cx="2732319" cy="690507"/>
            <a:chOff x="5661713" y="2579790"/>
            <a:chExt cx="2732319" cy="690507"/>
          </a:xfrm>
        </p:grpSpPr>
        <p:sp>
          <p:nvSpPr>
            <p:cNvPr id="211" name="Rounded Rectangle 210"/>
            <p:cNvSpPr/>
            <p:nvPr/>
          </p:nvSpPr>
          <p:spPr bwMode="auto">
            <a:xfrm rot="10800000" flipH="1" flipV="1">
              <a:off x="5661713" y="2579790"/>
              <a:ext cx="2732319" cy="690507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5725369" y="2624207"/>
              <a:ext cx="26010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O be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(</a:t>
              </a:r>
              <a:r>
                <a:rPr lang="en-US" sz="1600" b="1" i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887072" y="3917974"/>
            <a:ext cx="2651961" cy="747719"/>
            <a:chOff x="5701892" y="2566424"/>
            <a:chExt cx="2651961" cy="747719"/>
          </a:xfrm>
        </p:grpSpPr>
        <p:sp>
          <p:nvSpPr>
            <p:cNvPr id="214" name="Rounded Rectangle 213"/>
            <p:cNvSpPr/>
            <p:nvPr/>
          </p:nvSpPr>
          <p:spPr bwMode="auto">
            <a:xfrm rot="10800000" flipH="1" flipV="1">
              <a:off x="5701892" y="2566424"/>
              <a:ext cx="2651961" cy="74771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5728755" y="2639878"/>
              <a:ext cx="25942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C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218" name="Freeform 217"/>
          <p:cNvSpPr/>
          <p:nvPr/>
        </p:nvSpPr>
        <p:spPr bwMode="auto">
          <a:xfrm>
            <a:off x="844416" y="2392740"/>
            <a:ext cx="2279648" cy="259557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1860548"/>
              <a:gd name="connsiteY0" fmla="*/ 171451 h 259557"/>
              <a:gd name="connsiteX1" fmla="*/ 40481 w 1860548"/>
              <a:gd name="connsiteY1" fmla="*/ 154782 h 259557"/>
              <a:gd name="connsiteX2" fmla="*/ 80962 w 1860548"/>
              <a:gd name="connsiteY2" fmla="*/ 259557 h 259557"/>
              <a:gd name="connsiteX3" fmla="*/ 150018 w 1860548"/>
              <a:gd name="connsiteY3" fmla="*/ 1 h 259557"/>
              <a:gd name="connsiteX4" fmla="*/ 1860548 w 1860548"/>
              <a:gd name="connsiteY4" fmla="*/ 0 h 259557"/>
              <a:gd name="connsiteX0" fmla="*/ 0 w 2508248"/>
              <a:gd name="connsiteY0" fmla="*/ 174626 h 262732"/>
              <a:gd name="connsiteX1" fmla="*/ 40481 w 2508248"/>
              <a:gd name="connsiteY1" fmla="*/ 157957 h 262732"/>
              <a:gd name="connsiteX2" fmla="*/ 80962 w 2508248"/>
              <a:gd name="connsiteY2" fmla="*/ 262732 h 262732"/>
              <a:gd name="connsiteX3" fmla="*/ 150018 w 2508248"/>
              <a:gd name="connsiteY3" fmla="*/ 3176 h 262732"/>
              <a:gd name="connsiteX4" fmla="*/ 2508248 w 2508248"/>
              <a:gd name="connsiteY4" fmla="*/ 0 h 262732"/>
              <a:gd name="connsiteX0" fmla="*/ 0 w 2384423"/>
              <a:gd name="connsiteY0" fmla="*/ 171451 h 259557"/>
              <a:gd name="connsiteX1" fmla="*/ 40481 w 2384423"/>
              <a:gd name="connsiteY1" fmla="*/ 154782 h 259557"/>
              <a:gd name="connsiteX2" fmla="*/ 80962 w 2384423"/>
              <a:gd name="connsiteY2" fmla="*/ 259557 h 259557"/>
              <a:gd name="connsiteX3" fmla="*/ 150018 w 2384423"/>
              <a:gd name="connsiteY3" fmla="*/ 1 h 259557"/>
              <a:gd name="connsiteX4" fmla="*/ 2384423 w 2384423"/>
              <a:gd name="connsiteY4" fmla="*/ 0 h 259557"/>
              <a:gd name="connsiteX0" fmla="*/ 0 w 2063748"/>
              <a:gd name="connsiteY0" fmla="*/ 171451 h 259557"/>
              <a:gd name="connsiteX1" fmla="*/ 40481 w 2063748"/>
              <a:gd name="connsiteY1" fmla="*/ 154782 h 259557"/>
              <a:gd name="connsiteX2" fmla="*/ 80962 w 2063748"/>
              <a:gd name="connsiteY2" fmla="*/ 259557 h 259557"/>
              <a:gd name="connsiteX3" fmla="*/ 150018 w 2063748"/>
              <a:gd name="connsiteY3" fmla="*/ 1 h 259557"/>
              <a:gd name="connsiteX4" fmla="*/ 2063748 w 2063748"/>
              <a:gd name="connsiteY4" fmla="*/ 0 h 259557"/>
              <a:gd name="connsiteX0" fmla="*/ 0 w 2279648"/>
              <a:gd name="connsiteY0" fmla="*/ 171451 h 259557"/>
              <a:gd name="connsiteX1" fmla="*/ 40481 w 2279648"/>
              <a:gd name="connsiteY1" fmla="*/ 154782 h 259557"/>
              <a:gd name="connsiteX2" fmla="*/ 80962 w 2279648"/>
              <a:gd name="connsiteY2" fmla="*/ 259557 h 259557"/>
              <a:gd name="connsiteX3" fmla="*/ 150018 w 2279648"/>
              <a:gd name="connsiteY3" fmla="*/ 1 h 259557"/>
              <a:gd name="connsiteX4" fmla="*/ 2279648 w 2279648"/>
              <a:gd name="connsiteY4" fmla="*/ 0 h 259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9648" h="259557">
                <a:moveTo>
                  <a:pt x="0" y="171451"/>
                </a:moveTo>
                <a:lnTo>
                  <a:pt x="40481" y="154782"/>
                </a:lnTo>
                <a:lnTo>
                  <a:pt x="80962" y="259557"/>
                </a:lnTo>
                <a:lnTo>
                  <a:pt x="150018" y="1"/>
                </a:lnTo>
                <a:lnTo>
                  <a:pt x="227964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219" name="Freeform 218"/>
          <p:cNvSpPr/>
          <p:nvPr/>
        </p:nvSpPr>
        <p:spPr bwMode="auto">
          <a:xfrm>
            <a:off x="3732303" y="2387636"/>
            <a:ext cx="2216148" cy="259557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1860548"/>
              <a:gd name="connsiteY0" fmla="*/ 171451 h 259557"/>
              <a:gd name="connsiteX1" fmla="*/ 40481 w 1860548"/>
              <a:gd name="connsiteY1" fmla="*/ 154782 h 259557"/>
              <a:gd name="connsiteX2" fmla="*/ 80962 w 1860548"/>
              <a:gd name="connsiteY2" fmla="*/ 259557 h 259557"/>
              <a:gd name="connsiteX3" fmla="*/ 150018 w 1860548"/>
              <a:gd name="connsiteY3" fmla="*/ 1 h 259557"/>
              <a:gd name="connsiteX4" fmla="*/ 1860548 w 1860548"/>
              <a:gd name="connsiteY4" fmla="*/ 0 h 259557"/>
              <a:gd name="connsiteX0" fmla="*/ 0 w 2508248"/>
              <a:gd name="connsiteY0" fmla="*/ 174626 h 262732"/>
              <a:gd name="connsiteX1" fmla="*/ 40481 w 2508248"/>
              <a:gd name="connsiteY1" fmla="*/ 157957 h 262732"/>
              <a:gd name="connsiteX2" fmla="*/ 80962 w 2508248"/>
              <a:gd name="connsiteY2" fmla="*/ 262732 h 262732"/>
              <a:gd name="connsiteX3" fmla="*/ 150018 w 2508248"/>
              <a:gd name="connsiteY3" fmla="*/ 3176 h 262732"/>
              <a:gd name="connsiteX4" fmla="*/ 2508248 w 2508248"/>
              <a:gd name="connsiteY4" fmla="*/ 0 h 262732"/>
              <a:gd name="connsiteX0" fmla="*/ 0 w 2384423"/>
              <a:gd name="connsiteY0" fmla="*/ 171451 h 259557"/>
              <a:gd name="connsiteX1" fmla="*/ 40481 w 2384423"/>
              <a:gd name="connsiteY1" fmla="*/ 154782 h 259557"/>
              <a:gd name="connsiteX2" fmla="*/ 80962 w 2384423"/>
              <a:gd name="connsiteY2" fmla="*/ 259557 h 259557"/>
              <a:gd name="connsiteX3" fmla="*/ 150018 w 2384423"/>
              <a:gd name="connsiteY3" fmla="*/ 1 h 259557"/>
              <a:gd name="connsiteX4" fmla="*/ 2384423 w 2384423"/>
              <a:gd name="connsiteY4" fmla="*/ 0 h 259557"/>
              <a:gd name="connsiteX0" fmla="*/ 0 w 2063748"/>
              <a:gd name="connsiteY0" fmla="*/ 171451 h 259557"/>
              <a:gd name="connsiteX1" fmla="*/ 40481 w 2063748"/>
              <a:gd name="connsiteY1" fmla="*/ 154782 h 259557"/>
              <a:gd name="connsiteX2" fmla="*/ 80962 w 2063748"/>
              <a:gd name="connsiteY2" fmla="*/ 259557 h 259557"/>
              <a:gd name="connsiteX3" fmla="*/ 150018 w 2063748"/>
              <a:gd name="connsiteY3" fmla="*/ 1 h 259557"/>
              <a:gd name="connsiteX4" fmla="*/ 2063748 w 2063748"/>
              <a:gd name="connsiteY4" fmla="*/ 0 h 259557"/>
              <a:gd name="connsiteX0" fmla="*/ 0 w 2216148"/>
              <a:gd name="connsiteY0" fmla="*/ 171451 h 259557"/>
              <a:gd name="connsiteX1" fmla="*/ 40481 w 2216148"/>
              <a:gd name="connsiteY1" fmla="*/ 154782 h 259557"/>
              <a:gd name="connsiteX2" fmla="*/ 80962 w 2216148"/>
              <a:gd name="connsiteY2" fmla="*/ 259557 h 259557"/>
              <a:gd name="connsiteX3" fmla="*/ 150018 w 2216148"/>
              <a:gd name="connsiteY3" fmla="*/ 1 h 259557"/>
              <a:gd name="connsiteX4" fmla="*/ 2216148 w 2216148"/>
              <a:gd name="connsiteY4" fmla="*/ 0 h 259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6148" h="259557">
                <a:moveTo>
                  <a:pt x="0" y="171451"/>
                </a:moveTo>
                <a:lnTo>
                  <a:pt x="40481" y="154782"/>
                </a:lnTo>
                <a:lnTo>
                  <a:pt x="80962" y="259557"/>
                </a:lnTo>
                <a:lnTo>
                  <a:pt x="150018" y="1"/>
                </a:lnTo>
                <a:lnTo>
                  <a:pt x="221614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4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00"/>
                            </p:stCondLst>
                            <p:childTnLst>
                              <p:par>
                                <p:cTn id="1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hold">
                      <p:stCondLst>
                        <p:cond delay="indefinite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500"/>
                            </p:stCondLst>
                            <p:childTnLst>
                              <p:par>
                                <p:cTn id="4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0" fill="hold">
                      <p:stCondLst>
                        <p:cond delay="indefinite"/>
                      </p:stCondLst>
                      <p:childTnLst>
                        <p:par>
                          <p:cTn id="441" fill="hold">
                            <p:stCondLst>
                              <p:cond delay="0"/>
                            </p:stCondLst>
                            <p:childTnLst>
                              <p:par>
                                <p:cTn id="4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8" fill="hold">
                      <p:stCondLst>
                        <p:cond delay="indefinite"/>
                      </p:stCondLst>
                      <p:childTnLst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3" fill="hold">
                      <p:stCondLst>
                        <p:cond delay="indefinite"/>
                      </p:stCondLst>
                      <p:childTnLst>
                        <p:par>
                          <p:cTn id="454" fill="hold">
                            <p:stCondLst>
                              <p:cond delay="0"/>
                            </p:stCondLst>
                            <p:childTnLst>
                              <p:par>
                                <p:cTn id="4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8" fill="hold">
                      <p:stCondLst>
                        <p:cond delay="indefinite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8" fill="hold">
                      <p:stCondLst>
                        <p:cond delay="indefinite"/>
                      </p:stCondLst>
                      <p:childTnLst>
                        <p:par>
                          <p:cTn id="469" fill="hold">
                            <p:stCondLst>
                              <p:cond delay="0"/>
                            </p:stCondLst>
                            <p:childTnLst>
                              <p:par>
                                <p:cTn id="4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3" fill="hold">
                            <p:stCondLst>
                              <p:cond delay="500"/>
                            </p:stCondLst>
                            <p:childTnLst>
                              <p:par>
                                <p:cTn id="4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7" fill="hold">
                      <p:stCondLst>
                        <p:cond delay="indefinite"/>
                      </p:stCondLst>
                      <p:childTnLst>
                        <p:par>
                          <p:cTn id="478" fill="hold">
                            <p:stCondLst>
                              <p:cond delay="0"/>
                            </p:stCondLst>
                            <p:childTnLst>
                              <p:par>
                                <p:cTn id="47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9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9" fill="hold">
                      <p:stCondLst>
                        <p:cond delay="indefinite"/>
                      </p:stCondLst>
                      <p:childTnLst>
                        <p:par>
                          <p:cTn id="520" fill="hold">
                            <p:stCondLst>
                              <p:cond delay="0"/>
                            </p:stCondLst>
                            <p:childTnLst>
                              <p:par>
                                <p:cTn id="5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4" fill="hold">
                      <p:stCondLst>
                        <p:cond delay="indefinite"/>
                      </p:stCondLst>
                      <p:childTnLst>
                        <p:par>
                          <p:cTn id="525" fill="hold">
                            <p:stCondLst>
                              <p:cond delay="0"/>
                            </p:stCondLst>
                            <p:childTnLst>
                              <p:par>
                                <p:cTn id="5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9" fill="hold">
                      <p:stCondLst>
                        <p:cond delay="indefinite"/>
                      </p:stCondLst>
                      <p:childTnLst>
                        <p:par>
                          <p:cTn id="530" fill="hold">
                            <p:stCondLst>
                              <p:cond delay="0"/>
                            </p:stCondLst>
                            <p:childTnLst>
                              <p:par>
                                <p:cTn id="5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3" fill="hold">
                            <p:stCondLst>
                              <p:cond delay="0"/>
                            </p:stCondLst>
                            <p:childTnLst>
                              <p:par>
                                <p:cTn id="53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7" fill="hold">
                      <p:stCondLst>
                        <p:cond delay="indefinite"/>
                      </p:stCondLst>
                      <p:childTnLst>
                        <p:par>
                          <p:cTn id="538" fill="hold">
                            <p:stCondLst>
                              <p:cond delay="0"/>
                            </p:stCondLst>
                            <p:childTnLst>
                              <p:par>
                                <p:cTn id="5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2" fill="hold">
                      <p:stCondLst>
                        <p:cond delay="indefinite"/>
                      </p:stCondLst>
                      <p:childTnLst>
                        <p:par>
                          <p:cTn id="543" fill="hold">
                            <p:stCondLst>
                              <p:cond delay="0"/>
                            </p:stCondLst>
                            <p:childTnLst>
                              <p:par>
                                <p:cTn id="5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7" fill="hold">
                      <p:stCondLst>
                        <p:cond delay="indefinite"/>
                      </p:stCondLst>
                      <p:childTnLst>
                        <p:par>
                          <p:cTn id="548" fill="hold">
                            <p:stCondLst>
                              <p:cond delay="0"/>
                            </p:stCondLst>
                            <p:childTnLst>
                              <p:par>
                                <p:cTn id="5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2" fill="hold">
                      <p:stCondLst>
                        <p:cond delay="indefinite"/>
                      </p:stCondLst>
                      <p:childTnLst>
                        <p:par>
                          <p:cTn id="553" fill="hold">
                            <p:stCondLst>
                              <p:cond delay="0"/>
                            </p:stCondLst>
                            <p:childTnLst>
                              <p:par>
                                <p:cTn id="5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7" fill="hold">
                      <p:stCondLst>
                        <p:cond delay="indefinite"/>
                      </p:stCondLst>
                      <p:childTnLst>
                        <p:par>
                          <p:cTn id="558" fill="hold">
                            <p:stCondLst>
                              <p:cond delay="0"/>
                            </p:stCondLst>
                            <p:childTnLst>
                              <p:par>
                                <p:cTn id="5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2" fill="hold">
                      <p:stCondLst>
                        <p:cond delay="indefinite"/>
                      </p:stCondLst>
                      <p:childTnLst>
                        <p:par>
                          <p:cTn id="563" fill="hold">
                            <p:stCondLst>
                              <p:cond delay="0"/>
                            </p:stCondLst>
                            <p:childTnLst>
                              <p:par>
                                <p:cTn id="5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2" fill="hold">
                      <p:stCondLst>
                        <p:cond delay="indefinite"/>
                      </p:stCondLst>
                      <p:childTnLst>
                        <p:par>
                          <p:cTn id="573" fill="hold">
                            <p:stCondLst>
                              <p:cond delay="0"/>
                            </p:stCondLst>
                            <p:childTnLst>
                              <p:par>
                                <p:cTn id="5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7" fill="hold">
                      <p:stCondLst>
                        <p:cond delay="indefinite"/>
                      </p:stCondLst>
                      <p:childTnLst>
                        <p:par>
                          <p:cTn id="578" fill="hold">
                            <p:stCondLst>
                              <p:cond delay="0"/>
                            </p:stCondLst>
                            <p:childTnLst>
                              <p:par>
                                <p:cTn id="5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>
                      <p:stCondLst>
                        <p:cond delay="indefinite"/>
                      </p:stCondLst>
                      <p:childTnLst>
                        <p:par>
                          <p:cTn id="583" fill="hold">
                            <p:stCondLst>
                              <p:cond delay="0"/>
                            </p:stCondLst>
                            <p:childTnLst>
                              <p:par>
                                <p:cTn id="5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7" fill="hold">
                      <p:stCondLst>
                        <p:cond delay="indefinite"/>
                      </p:stCondLst>
                      <p:childTnLst>
                        <p:par>
                          <p:cTn id="588" fill="hold">
                            <p:stCondLst>
                              <p:cond delay="0"/>
                            </p:stCondLst>
                            <p:childTnLst>
                              <p:par>
                                <p:cTn id="5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2" fill="hold">
                      <p:stCondLst>
                        <p:cond delay="indefinite"/>
                      </p:stCondLst>
                      <p:childTnLst>
                        <p:par>
                          <p:cTn id="593" fill="hold">
                            <p:stCondLst>
                              <p:cond delay="0"/>
                            </p:stCondLst>
                            <p:childTnLst>
                              <p:par>
                                <p:cTn id="5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7" fill="hold">
                      <p:stCondLst>
                        <p:cond delay="indefinite"/>
                      </p:stCondLst>
                      <p:childTnLst>
                        <p:par>
                          <p:cTn id="598" fill="hold">
                            <p:stCondLst>
                              <p:cond delay="0"/>
                            </p:stCondLst>
                            <p:childTnLst>
                              <p:par>
                                <p:cTn id="5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2" fill="hold">
                      <p:stCondLst>
                        <p:cond delay="indefinite"/>
                      </p:stCondLst>
                      <p:childTnLst>
                        <p:par>
                          <p:cTn id="603" fill="hold">
                            <p:stCondLst>
                              <p:cond delay="0"/>
                            </p:stCondLst>
                            <p:childTnLst>
                              <p:par>
                                <p:cTn id="6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7" fill="hold">
                      <p:stCondLst>
                        <p:cond delay="indefinite"/>
                      </p:stCondLst>
                      <p:childTnLst>
                        <p:par>
                          <p:cTn id="608" fill="hold">
                            <p:stCondLst>
                              <p:cond delay="0"/>
                            </p:stCondLst>
                            <p:childTnLst>
                              <p:par>
                                <p:cTn id="6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2" fill="hold">
                      <p:stCondLst>
                        <p:cond delay="indefinite"/>
                      </p:stCondLst>
                      <p:childTnLst>
                        <p:par>
                          <p:cTn id="613" fill="hold">
                            <p:stCondLst>
                              <p:cond delay="0"/>
                            </p:stCondLst>
                            <p:childTnLst>
                              <p:par>
                                <p:cTn id="6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0"/>
                            </p:stCondLst>
                            <p:childTnLst>
                              <p:par>
                                <p:cTn id="6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0" fill="hold">
                      <p:stCondLst>
                        <p:cond delay="indefinite"/>
                      </p:stCondLst>
                      <p:childTnLst>
                        <p:par>
                          <p:cTn id="621" fill="hold">
                            <p:stCondLst>
                              <p:cond delay="0"/>
                            </p:stCondLst>
                            <p:childTnLst>
                              <p:par>
                                <p:cTn id="6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5" fill="hold">
                      <p:stCondLst>
                        <p:cond delay="indefinite"/>
                      </p:stCondLst>
                      <p:childTnLst>
                        <p:par>
                          <p:cTn id="626" fill="hold">
                            <p:stCondLst>
                              <p:cond delay="0"/>
                            </p:stCondLst>
                            <p:childTnLst>
                              <p:par>
                                <p:cTn id="6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0" fill="hold">
                      <p:stCondLst>
                        <p:cond delay="indefinite"/>
                      </p:stCondLst>
                      <p:childTnLst>
                        <p:par>
                          <p:cTn id="631" fill="hold">
                            <p:stCondLst>
                              <p:cond delay="0"/>
                            </p:stCondLst>
                            <p:childTnLst>
                              <p:par>
                                <p:cTn id="6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5" fill="hold">
                      <p:stCondLst>
                        <p:cond delay="indefinite"/>
                      </p:stCondLst>
                      <p:childTnLst>
                        <p:par>
                          <p:cTn id="636" fill="hold">
                            <p:stCondLst>
                              <p:cond delay="0"/>
                            </p:stCondLst>
                            <p:childTnLst>
                              <p:par>
                                <p:cTn id="6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0" fill="hold">
                      <p:stCondLst>
                        <p:cond delay="indefinite"/>
                      </p:stCondLst>
                      <p:childTnLst>
                        <p:par>
                          <p:cTn id="641" fill="hold">
                            <p:stCondLst>
                              <p:cond delay="0"/>
                            </p:stCondLst>
                            <p:childTnLst>
                              <p:par>
                                <p:cTn id="6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5" fill="hold">
                      <p:stCondLst>
                        <p:cond delay="indefinite"/>
                      </p:stCondLst>
                      <p:childTnLst>
                        <p:par>
                          <p:cTn id="646" fill="hold">
                            <p:stCondLst>
                              <p:cond delay="0"/>
                            </p:stCondLst>
                            <p:childTnLst>
                              <p:par>
                                <p:cTn id="6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9" fill="hold">
                      <p:stCondLst>
                        <p:cond delay="indefinite"/>
                      </p:stCondLst>
                      <p:childTnLst>
                        <p:par>
                          <p:cTn id="650" fill="hold">
                            <p:stCondLst>
                              <p:cond delay="0"/>
                            </p:stCondLst>
                            <p:childTnLst>
                              <p:par>
                                <p:cTn id="6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4" fill="hold">
                            <p:stCondLst>
                              <p:cond delay="500"/>
                            </p:stCondLst>
                            <p:childTnLst>
                              <p:par>
                                <p:cTn id="6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8" fill="hold">
                      <p:stCondLst>
                        <p:cond delay="indefinite"/>
                      </p:stCondLst>
                      <p:childTnLst>
                        <p:par>
                          <p:cTn id="659" fill="hold">
                            <p:stCondLst>
                              <p:cond delay="0"/>
                            </p:stCondLst>
                            <p:childTnLst>
                              <p:par>
                                <p:cTn id="6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3" fill="hold">
                      <p:stCondLst>
                        <p:cond delay="indefinite"/>
                      </p:stCondLst>
                      <p:childTnLst>
                        <p:par>
                          <p:cTn id="664" fill="hold">
                            <p:stCondLst>
                              <p:cond delay="0"/>
                            </p:stCondLst>
                            <p:childTnLst>
                              <p:par>
                                <p:cTn id="6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8" fill="hold">
                      <p:stCondLst>
                        <p:cond delay="indefinite"/>
                      </p:stCondLst>
                      <p:childTnLst>
                        <p:par>
                          <p:cTn id="669" fill="hold">
                            <p:stCondLst>
                              <p:cond delay="0"/>
                            </p:stCondLst>
                            <p:childTnLst>
                              <p:par>
                                <p:cTn id="6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3" fill="hold">
                      <p:stCondLst>
                        <p:cond delay="indefinite"/>
                      </p:stCondLst>
                      <p:childTnLst>
                        <p:par>
                          <p:cTn id="674" fill="hold">
                            <p:stCondLst>
                              <p:cond delay="0"/>
                            </p:stCondLst>
                            <p:childTnLst>
                              <p:par>
                                <p:cTn id="6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8" fill="hold">
                      <p:stCondLst>
                        <p:cond delay="indefinite"/>
                      </p:stCondLst>
                      <p:childTnLst>
                        <p:par>
                          <p:cTn id="679" fill="hold">
                            <p:stCondLst>
                              <p:cond delay="0"/>
                            </p:stCondLst>
                            <p:childTnLst>
                              <p:par>
                                <p:cTn id="6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3" fill="hold">
                      <p:stCondLst>
                        <p:cond delay="indefinite"/>
                      </p:stCondLst>
                      <p:childTnLst>
                        <p:par>
                          <p:cTn id="684" fill="hold">
                            <p:stCondLst>
                              <p:cond delay="0"/>
                            </p:stCondLst>
                            <p:childTnLst>
                              <p:par>
                                <p:cTn id="6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8" fill="hold">
                      <p:stCondLst>
                        <p:cond delay="indefinite"/>
                      </p:stCondLst>
                      <p:childTnLst>
                        <p:par>
                          <p:cTn id="689" fill="hold">
                            <p:stCondLst>
                              <p:cond delay="0"/>
                            </p:stCondLst>
                            <p:childTnLst>
                              <p:par>
                                <p:cTn id="69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0"/>
                            </p:stCondLst>
                            <p:childTnLst>
                              <p:par>
                                <p:cTn id="6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6" fill="hold">
                      <p:stCondLst>
                        <p:cond delay="indefinite"/>
                      </p:stCondLst>
                      <p:childTnLst>
                        <p:par>
                          <p:cTn id="697" fill="hold">
                            <p:stCondLst>
                              <p:cond delay="0"/>
                            </p:stCondLst>
                            <p:childTnLst>
                              <p:par>
                                <p:cTn id="6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1" fill="hold">
                      <p:stCondLst>
                        <p:cond delay="indefinite"/>
                      </p:stCondLst>
                      <p:childTnLst>
                        <p:par>
                          <p:cTn id="702" fill="hold">
                            <p:stCondLst>
                              <p:cond delay="0"/>
                            </p:stCondLst>
                            <p:childTnLst>
                              <p:par>
                                <p:cTn id="7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6" fill="hold">
                      <p:stCondLst>
                        <p:cond delay="indefinite"/>
                      </p:stCondLst>
                      <p:childTnLst>
                        <p:par>
                          <p:cTn id="707" fill="hold">
                            <p:stCondLst>
                              <p:cond delay="0"/>
                            </p:stCondLst>
                            <p:childTnLst>
                              <p:par>
                                <p:cTn id="7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1" fill="hold">
                      <p:stCondLst>
                        <p:cond delay="indefinite"/>
                      </p:stCondLst>
                      <p:childTnLst>
                        <p:par>
                          <p:cTn id="712" fill="hold">
                            <p:stCondLst>
                              <p:cond delay="0"/>
                            </p:stCondLst>
                            <p:childTnLst>
                              <p:par>
                                <p:cTn id="7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6" fill="hold">
                      <p:stCondLst>
                        <p:cond delay="indefinite"/>
                      </p:stCondLst>
                      <p:childTnLst>
                        <p:par>
                          <p:cTn id="717" fill="hold">
                            <p:stCondLst>
                              <p:cond delay="0"/>
                            </p:stCondLst>
                            <p:childTnLst>
                              <p:par>
                                <p:cTn id="7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1" fill="hold">
                      <p:stCondLst>
                        <p:cond delay="indefinite"/>
                      </p:stCondLst>
                      <p:childTnLst>
                        <p:par>
                          <p:cTn id="722" fill="hold">
                            <p:stCondLst>
                              <p:cond delay="0"/>
                            </p:stCondLst>
                            <p:childTnLst>
                              <p:par>
                                <p:cTn id="7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5" fill="hold">
                      <p:stCondLst>
                        <p:cond delay="indefinite"/>
                      </p:stCondLst>
                      <p:childTnLst>
                        <p:par>
                          <p:cTn id="726" fill="hold">
                            <p:stCondLst>
                              <p:cond delay="0"/>
                            </p:stCondLst>
                            <p:childTnLst>
                              <p:par>
                                <p:cTn id="7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3" fill="hold">
                      <p:stCondLst>
                        <p:cond delay="indefinite"/>
                      </p:stCondLst>
                      <p:childTnLst>
                        <p:par>
                          <p:cTn id="734" fill="hold">
                            <p:stCondLst>
                              <p:cond delay="0"/>
                            </p:stCondLst>
                            <p:childTnLst>
                              <p:par>
                                <p:cTn id="7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1" fill="hold">
                            <p:stCondLst>
                              <p:cond delay="500"/>
                            </p:stCondLst>
                            <p:childTnLst>
                              <p:par>
                                <p:cTn id="7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5" fill="hold">
                      <p:stCondLst>
                        <p:cond delay="indefinite"/>
                      </p:stCondLst>
                      <p:childTnLst>
                        <p:par>
                          <p:cTn id="746" fill="hold">
                            <p:stCondLst>
                              <p:cond delay="0"/>
                            </p:stCondLst>
                            <p:childTnLst>
                              <p:par>
                                <p:cTn id="7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0" fill="hold">
                      <p:stCondLst>
                        <p:cond delay="indefinite"/>
                      </p:stCondLst>
                      <p:childTnLst>
                        <p:par>
                          <p:cTn id="751" fill="hold">
                            <p:stCondLst>
                              <p:cond delay="0"/>
                            </p:stCondLst>
                            <p:childTnLst>
                              <p:par>
                                <p:cTn id="7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5" fill="hold">
                      <p:stCondLst>
                        <p:cond delay="indefinite"/>
                      </p:stCondLst>
                      <p:childTnLst>
                        <p:par>
                          <p:cTn id="756" fill="hold">
                            <p:stCondLst>
                              <p:cond delay="0"/>
                            </p:stCondLst>
                            <p:childTnLst>
                              <p:par>
                                <p:cTn id="7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0" fill="hold">
                      <p:stCondLst>
                        <p:cond delay="indefinite"/>
                      </p:stCondLst>
                      <p:childTnLst>
                        <p:par>
                          <p:cTn id="761" fill="hold">
                            <p:stCondLst>
                              <p:cond delay="0"/>
                            </p:stCondLst>
                            <p:childTnLst>
                              <p:par>
                                <p:cTn id="7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5" fill="hold">
                      <p:stCondLst>
                        <p:cond delay="indefinite"/>
                      </p:stCondLst>
                      <p:childTnLst>
                        <p:par>
                          <p:cTn id="766" fill="hold">
                            <p:stCondLst>
                              <p:cond delay="0"/>
                            </p:stCondLst>
                            <p:childTnLst>
                              <p:par>
                                <p:cTn id="7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0" fill="hold">
                      <p:stCondLst>
                        <p:cond delay="indefinite"/>
                      </p:stCondLst>
                      <p:childTnLst>
                        <p:par>
                          <p:cTn id="771" fill="hold">
                            <p:stCondLst>
                              <p:cond delay="0"/>
                            </p:stCondLst>
                            <p:childTnLst>
                              <p:par>
                                <p:cTn id="7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5" fill="hold">
                      <p:stCondLst>
                        <p:cond delay="indefinite"/>
                      </p:stCondLst>
                      <p:childTnLst>
                        <p:par>
                          <p:cTn id="776" fill="hold">
                            <p:stCondLst>
                              <p:cond delay="0"/>
                            </p:stCondLst>
                            <p:childTnLst>
                              <p:par>
                                <p:cTn id="7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0" fill="hold">
                      <p:stCondLst>
                        <p:cond delay="indefinite"/>
                      </p:stCondLst>
                      <p:childTnLst>
                        <p:par>
                          <p:cTn id="781" fill="hold">
                            <p:stCondLst>
                              <p:cond delay="0"/>
                            </p:stCondLst>
                            <p:childTnLst>
                              <p:par>
                                <p:cTn id="7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5" fill="hold">
                      <p:stCondLst>
                        <p:cond delay="indefinite"/>
                      </p:stCondLst>
                      <p:childTnLst>
                        <p:par>
                          <p:cTn id="786" fill="hold">
                            <p:stCondLst>
                              <p:cond delay="0"/>
                            </p:stCondLst>
                            <p:childTnLst>
                              <p:par>
                                <p:cTn id="7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0" fill="hold">
                      <p:stCondLst>
                        <p:cond delay="indefinite"/>
                      </p:stCondLst>
                      <p:childTnLst>
                        <p:par>
                          <p:cTn id="791" fill="hold">
                            <p:stCondLst>
                              <p:cond delay="0"/>
                            </p:stCondLst>
                            <p:childTnLst>
                              <p:par>
                                <p:cTn id="7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5" fill="hold">
                      <p:stCondLst>
                        <p:cond delay="indefinite"/>
                      </p:stCondLst>
                      <p:childTnLst>
                        <p:par>
                          <p:cTn id="796" fill="hold">
                            <p:stCondLst>
                              <p:cond delay="0"/>
                            </p:stCondLst>
                            <p:childTnLst>
                              <p:par>
                                <p:cTn id="7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0" fill="hold">
                      <p:stCondLst>
                        <p:cond delay="indefinite"/>
                      </p:stCondLst>
                      <p:childTnLst>
                        <p:par>
                          <p:cTn id="801" fill="hold">
                            <p:stCondLst>
                              <p:cond delay="0"/>
                            </p:stCondLst>
                            <p:childTnLst>
                              <p:par>
                                <p:cTn id="8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5" fill="hold">
                      <p:stCondLst>
                        <p:cond delay="indefinite"/>
                      </p:stCondLst>
                      <p:childTnLst>
                        <p:par>
                          <p:cTn id="806" fill="hold">
                            <p:stCondLst>
                              <p:cond delay="0"/>
                            </p:stCondLst>
                            <p:childTnLst>
                              <p:par>
                                <p:cTn id="8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9" fill="hold">
                      <p:stCondLst>
                        <p:cond delay="indefinite"/>
                      </p:stCondLst>
                      <p:childTnLst>
                        <p:par>
                          <p:cTn id="810" fill="hold">
                            <p:stCondLst>
                              <p:cond delay="0"/>
                            </p:stCondLst>
                            <p:childTnLst>
                              <p:par>
                                <p:cTn id="8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4" fill="hold">
                      <p:stCondLst>
                        <p:cond delay="indefinite"/>
                      </p:stCondLst>
                      <p:childTnLst>
                        <p:par>
                          <p:cTn id="815" fill="hold">
                            <p:stCondLst>
                              <p:cond delay="0"/>
                            </p:stCondLst>
                            <p:childTnLst>
                              <p:par>
                                <p:cTn id="8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9" fill="hold">
                      <p:stCondLst>
                        <p:cond delay="indefinite"/>
                      </p:stCondLst>
                      <p:childTnLst>
                        <p:par>
                          <p:cTn id="820" fill="hold">
                            <p:stCondLst>
                              <p:cond delay="0"/>
                            </p:stCondLst>
                            <p:childTnLst>
                              <p:par>
                                <p:cTn id="8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4" fill="hold">
                      <p:stCondLst>
                        <p:cond delay="indefinite"/>
                      </p:stCondLst>
                      <p:childTnLst>
                        <p:par>
                          <p:cTn id="825" fill="hold">
                            <p:stCondLst>
                              <p:cond delay="0"/>
                            </p:stCondLst>
                            <p:childTnLst>
                              <p:par>
                                <p:cTn id="8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9" fill="hold">
                      <p:stCondLst>
                        <p:cond delay="indefinite"/>
                      </p:stCondLst>
                      <p:childTnLst>
                        <p:par>
                          <p:cTn id="830" fill="hold">
                            <p:stCondLst>
                              <p:cond delay="0"/>
                            </p:stCondLst>
                            <p:childTnLst>
                              <p:par>
                                <p:cTn id="8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4" fill="hold">
                      <p:stCondLst>
                        <p:cond delay="indefinite"/>
                      </p:stCondLst>
                      <p:childTnLst>
                        <p:par>
                          <p:cTn id="835" fill="hold">
                            <p:stCondLst>
                              <p:cond delay="0"/>
                            </p:stCondLst>
                            <p:childTnLst>
                              <p:par>
                                <p:cTn id="8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9" fill="hold">
                      <p:stCondLst>
                        <p:cond delay="indefinite"/>
                      </p:stCondLst>
                      <p:childTnLst>
                        <p:par>
                          <p:cTn id="840" fill="hold">
                            <p:stCondLst>
                              <p:cond delay="0"/>
                            </p:stCondLst>
                            <p:childTnLst>
                              <p:par>
                                <p:cTn id="8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4" fill="hold">
                      <p:stCondLst>
                        <p:cond delay="indefinite"/>
                      </p:stCondLst>
                      <p:childTnLst>
                        <p:par>
                          <p:cTn id="845" fill="hold">
                            <p:stCondLst>
                              <p:cond delay="0"/>
                            </p:stCondLst>
                            <p:childTnLst>
                              <p:par>
                                <p:cTn id="8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9" fill="hold">
                      <p:stCondLst>
                        <p:cond delay="indefinite"/>
                      </p:stCondLst>
                      <p:childTnLst>
                        <p:par>
                          <p:cTn id="850" fill="hold">
                            <p:stCondLst>
                              <p:cond delay="0"/>
                            </p:stCondLst>
                            <p:childTnLst>
                              <p:par>
                                <p:cTn id="8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4" fill="hold">
                      <p:stCondLst>
                        <p:cond delay="indefinite"/>
                      </p:stCondLst>
                      <p:childTnLst>
                        <p:par>
                          <p:cTn id="855" fill="hold">
                            <p:stCondLst>
                              <p:cond delay="0"/>
                            </p:stCondLst>
                            <p:childTnLst>
                              <p:par>
                                <p:cTn id="8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9" fill="hold">
                      <p:stCondLst>
                        <p:cond delay="indefinite"/>
                      </p:stCondLst>
                      <p:childTnLst>
                        <p:par>
                          <p:cTn id="860" fill="hold">
                            <p:stCondLst>
                              <p:cond delay="0"/>
                            </p:stCondLst>
                            <p:childTnLst>
                              <p:par>
                                <p:cTn id="8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4" fill="hold">
                      <p:stCondLst>
                        <p:cond delay="indefinite"/>
                      </p:stCondLst>
                      <p:childTnLst>
                        <p:par>
                          <p:cTn id="865" fill="hold">
                            <p:stCondLst>
                              <p:cond delay="0"/>
                            </p:stCondLst>
                            <p:childTnLst>
                              <p:par>
                                <p:cTn id="8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9" fill="hold">
                      <p:stCondLst>
                        <p:cond delay="indefinite"/>
                      </p:stCondLst>
                      <p:childTnLst>
                        <p:par>
                          <p:cTn id="870" fill="hold">
                            <p:stCondLst>
                              <p:cond delay="0"/>
                            </p:stCondLst>
                            <p:childTnLst>
                              <p:par>
                                <p:cTn id="8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4" fill="hold">
                      <p:stCondLst>
                        <p:cond delay="indefinite"/>
                      </p:stCondLst>
                      <p:childTnLst>
                        <p:par>
                          <p:cTn id="875" fill="hold">
                            <p:stCondLst>
                              <p:cond delay="0"/>
                            </p:stCondLst>
                            <p:childTnLst>
                              <p:par>
                                <p:cTn id="8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9" fill="hold">
                      <p:stCondLst>
                        <p:cond delay="indefinite"/>
                      </p:stCondLst>
                      <p:childTnLst>
                        <p:par>
                          <p:cTn id="880" fill="hold">
                            <p:stCondLst>
                              <p:cond delay="0"/>
                            </p:stCondLst>
                            <p:childTnLst>
                              <p:par>
                                <p:cTn id="8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4" fill="hold">
                      <p:stCondLst>
                        <p:cond delay="indefinite"/>
                      </p:stCondLst>
                      <p:childTnLst>
                        <p:par>
                          <p:cTn id="885" fill="hold">
                            <p:stCondLst>
                              <p:cond delay="0"/>
                            </p:stCondLst>
                            <p:childTnLst>
                              <p:par>
                                <p:cTn id="8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9" fill="hold">
                      <p:stCondLst>
                        <p:cond delay="indefinite"/>
                      </p:stCondLst>
                      <p:childTnLst>
                        <p:par>
                          <p:cTn id="890" fill="hold">
                            <p:stCondLst>
                              <p:cond delay="0"/>
                            </p:stCondLst>
                            <p:childTnLst>
                              <p:par>
                                <p:cTn id="8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3" fill="hold">
                            <p:stCondLst>
                              <p:cond delay="0"/>
                            </p:stCondLst>
                            <p:childTnLst>
                              <p:par>
                                <p:cTn id="8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7" fill="hold">
                      <p:stCondLst>
                        <p:cond delay="indefinite"/>
                      </p:stCondLst>
                      <p:childTnLst>
                        <p:par>
                          <p:cTn id="898" fill="hold">
                            <p:stCondLst>
                              <p:cond delay="0"/>
                            </p:stCondLst>
                            <p:childTnLst>
                              <p:par>
                                <p:cTn id="8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2" fill="hold">
                      <p:stCondLst>
                        <p:cond delay="indefinite"/>
                      </p:stCondLst>
                      <p:childTnLst>
                        <p:par>
                          <p:cTn id="903" fill="hold">
                            <p:stCondLst>
                              <p:cond delay="0"/>
                            </p:stCondLst>
                            <p:childTnLst>
                              <p:par>
                                <p:cTn id="9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7" fill="hold">
                      <p:stCondLst>
                        <p:cond delay="indefinite"/>
                      </p:stCondLst>
                      <p:childTnLst>
                        <p:par>
                          <p:cTn id="908" fill="hold">
                            <p:stCondLst>
                              <p:cond delay="0"/>
                            </p:stCondLst>
                            <p:childTnLst>
                              <p:par>
                                <p:cTn id="9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1" fill="hold">
                            <p:stCondLst>
                              <p:cond delay="0"/>
                            </p:stCondLst>
                            <p:childTnLst>
                              <p:par>
                                <p:cTn id="9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5" fill="hold">
                      <p:stCondLst>
                        <p:cond delay="indefinite"/>
                      </p:stCondLst>
                      <p:childTnLst>
                        <p:par>
                          <p:cTn id="916" fill="hold">
                            <p:stCondLst>
                              <p:cond delay="0"/>
                            </p:stCondLst>
                            <p:childTnLst>
                              <p:par>
                                <p:cTn id="9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0" fill="hold">
                      <p:stCondLst>
                        <p:cond delay="indefinite"/>
                      </p:stCondLst>
                      <p:childTnLst>
                        <p:par>
                          <p:cTn id="921" fill="hold">
                            <p:stCondLst>
                              <p:cond delay="0"/>
                            </p:stCondLst>
                            <p:childTnLst>
                              <p:par>
                                <p:cTn id="9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4" fill="hold">
                      <p:stCondLst>
                        <p:cond delay="indefinite"/>
                      </p:stCondLst>
                      <p:childTnLst>
                        <p:par>
                          <p:cTn id="925" fill="hold">
                            <p:stCondLst>
                              <p:cond delay="0"/>
                            </p:stCondLst>
                            <p:childTnLst>
                              <p:par>
                                <p:cTn id="9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9" fill="hold">
                      <p:stCondLst>
                        <p:cond delay="indefinite"/>
                      </p:stCondLst>
                      <p:childTnLst>
                        <p:par>
                          <p:cTn id="930" fill="hold">
                            <p:stCondLst>
                              <p:cond delay="0"/>
                            </p:stCondLst>
                            <p:childTnLst>
                              <p:par>
                                <p:cTn id="9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4" fill="hold">
                      <p:stCondLst>
                        <p:cond delay="indefinite"/>
                      </p:stCondLst>
                      <p:childTnLst>
                        <p:par>
                          <p:cTn id="935" fill="hold">
                            <p:stCondLst>
                              <p:cond delay="0"/>
                            </p:stCondLst>
                            <p:childTnLst>
                              <p:par>
                                <p:cTn id="9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9" fill="hold">
                      <p:stCondLst>
                        <p:cond delay="indefinite"/>
                      </p:stCondLst>
                      <p:childTnLst>
                        <p:par>
                          <p:cTn id="940" fill="hold">
                            <p:stCondLst>
                              <p:cond delay="0"/>
                            </p:stCondLst>
                            <p:childTnLst>
                              <p:par>
                                <p:cTn id="9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4" fill="hold">
                      <p:stCondLst>
                        <p:cond delay="indefinite"/>
                      </p:stCondLst>
                      <p:childTnLst>
                        <p:par>
                          <p:cTn id="945" fill="hold">
                            <p:stCondLst>
                              <p:cond delay="0"/>
                            </p:stCondLst>
                            <p:childTnLst>
                              <p:par>
                                <p:cTn id="9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9" fill="hold">
                      <p:stCondLst>
                        <p:cond delay="indefinite"/>
                      </p:stCondLst>
                      <p:childTnLst>
                        <p:par>
                          <p:cTn id="950" fill="hold">
                            <p:stCondLst>
                              <p:cond delay="0"/>
                            </p:stCondLst>
                            <p:childTnLst>
                              <p:par>
                                <p:cTn id="9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4" fill="hold">
                      <p:stCondLst>
                        <p:cond delay="indefinite"/>
                      </p:stCondLst>
                      <p:childTnLst>
                        <p:par>
                          <p:cTn id="955" fill="hold">
                            <p:stCondLst>
                              <p:cond delay="0"/>
                            </p:stCondLst>
                            <p:childTnLst>
                              <p:par>
                                <p:cTn id="9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4" grpId="2" animBg="1"/>
      <p:bldP spid="4" grpId="3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8" grpId="0"/>
      <p:bldP spid="19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93" grpId="0"/>
      <p:bldP spid="95" grpId="0" animBg="1"/>
      <p:bldP spid="96" grpId="0" animBg="1"/>
      <p:bldP spid="97" grpId="0" animBg="1"/>
      <p:bldP spid="98" grpId="0" animBg="1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3" grpId="0"/>
      <p:bldP spid="134" grpId="0"/>
      <p:bldP spid="135" grpId="0"/>
      <p:bldP spid="159" grpId="0" animBg="1"/>
      <p:bldP spid="159" grpId="1" animBg="1"/>
      <p:bldP spid="160" grpId="0" animBg="1"/>
      <p:bldP spid="160" grpId="1" animBg="1"/>
      <p:bldP spid="161" grpId="0" animBg="1"/>
      <p:bldP spid="161" grpId="1" animBg="1"/>
      <p:bldP spid="162" grpId="0"/>
      <p:bldP spid="162" grpId="1"/>
      <p:bldP spid="163" grpId="0"/>
      <p:bldP spid="163" grpId="1"/>
      <p:bldP spid="164" grpId="0" animBg="1"/>
      <p:bldP spid="164" grpId="1" animBg="1"/>
      <p:bldP spid="165" grpId="0" animBg="1"/>
      <p:bldP spid="165" grpId="1" animBg="1"/>
      <p:bldP spid="166" grpId="0" animBg="1"/>
      <p:bldP spid="166" grpId="1" animBg="1"/>
      <p:bldP spid="167" grpId="0"/>
      <p:bldP spid="167" grpId="1"/>
      <p:bldP spid="168" grpId="0"/>
      <p:bldP spid="168" grpId="1"/>
      <p:bldP spid="169" grpId="0" animBg="1"/>
      <p:bldP spid="169" grpId="1" animBg="1"/>
      <p:bldP spid="170" grpId="0" animBg="1"/>
      <p:bldP spid="170" grpId="1" animBg="1"/>
      <p:bldP spid="171" grpId="0" animBg="1"/>
      <p:bldP spid="171" grpId="1" animBg="1"/>
      <p:bldP spid="172" grpId="0"/>
      <p:bldP spid="172" grpId="1"/>
      <p:bldP spid="173" grpId="0"/>
      <p:bldP spid="173" grpId="1"/>
      <p:bldP spid="174" grpId="0" animBg="1"/>
      <p:bldP spid="174" grpId="1" animBg="1"/>
      <p:bldP spid="175" grpId="0" animBg="1"/>
      <p:bldP spid="175" grpId="1" animBg="1"/>
      <p:bldP spid="176" grpId="0" animBg="1"/>
      <p:bldP spid="176" grpId="1" animBg="1"/>
      <p:bldP spid="177" grpId="0"/>
      <p:bldP spid="177" grpId="1"/>
      <p:bldP spid="178" grpId="0"/>
      <p:bldP spid="178" grpId="1"/>
      <p:bldP spid="179" grpId="0" animBg="1"/>
      <p:bldP spid="179" grpId="1" animBg="1"/>
      <p:bldP spid="180" grpId="0"/>
      <p:bldP spid="180" grpId="1"/>
      <p:bldP spid="196" grpId="0" animBg="1"/>
      <p:bldP spid="196" grpId="1" animBg="1"/>
      <p:bldP spid="197" grpId="0" animBg="1"/>
      <p:bldP spid="197" grpId="1" animBg="1"/>
      <p:bldP spid="198" grpId="0" animBg="1"/>
      <p:bldP spid="198" grpId="1" animBg="1"/>
      <p:bldP spid="199" grpId="0" animBg="1"/>
      <p:bldP spid="199" grpId="1" animBg="1"/>
      <p:bldP spid="200" grpId="0" animBg="1"/>
      <p:bldP spid="200" grpId="1" animBg="1"/>
      <p:bldP spid="201" grpId="0" animBg="1"/>
      <p:bldP spid="201" grpId="1" animBg="1"/>
      <p:bldP spid="202" grpId="0" animBg="1"/>
      <p:bldP spid="202" grpId="1" animBg="1"/>
      <p:bldP spid="203" grpId="0" animBg="1"/>
      <p:bldP spid="203" grpId="1" animBg="1"/>
      <p:bldP spid="218" grpId="0" animBg="1"/>
      <p:bldP spid="2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650559" y="2059781"/>
            <a:ext cx="3842882" cy="1028700"/>
            <a:chOff x="2222500" y="1435100"/>
            <a:chExt cx="3843078" cy="1028700"/>
          </a:xfrm>
        </p:grpSpPr>
        <p:sp>
          <p:nvSpPr>
            <p:cNvPr id="3" name="Rounded Rectangle 2"/>
            <p:cNvSpPr/>
            <p:nvPr/>
          </p:nvSpPr>
          <p:spPr>
            <a:xfrm>
              <a:off x="2222500" y="1435100"/>
              <a:ext cx="3784600" cy="1028700"/>
            </a:xfrm>
            <a:prstGeom prst="roundRect">
              <a:avLst/>
            </a:prstGeom>
            <a:solidFill>
              <a:srgbClr val="6EF8EB"/>
            </a:solidFill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222500" y="1619250"/>
              <a:ext cx="3843078" cy="646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3600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MODULE </a:t>
              </a:r>
              <a:r>
                <a:rPr lang="en-US" sz="3600" dirty="0">
                  <a:solidFill>
                    <a:prstClr val="black"/>
                  </a:solidFill>
                  <a:latin typeface="Bookman Old Style" panose="02050604050505020204" pitchFamily="18" charset="0"/>
                </a:rPr>
                <a:t>- </a:t>
              </a:r>
              <a:r>
                <a:rPr lang="en-US" sz="3600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29</a:t>
              </a:r>
              <a:endParaRPr lang="en-US" sz="36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728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7"/>
          <p:cNvSpPr txBox="1">
            <a:spLocks/>
          </p:cNvSpPr>
          <p:nvPr/>
        </p:nvSpPr>
        <p:spPr bwMode="auto">
          <a:xfrm>
            <a:off x="695323" y="2514600"/>
            <a:ext cx="6905627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algn="l"/>
            <a:r>
              <a:rPr lang="en-US" altLang="en-US" sz="3200" dirty="0" smtClean="0">
                <a:solidFill>
                  <a:srgbClr val="034EA2"/>
                </a:solidFill>
                <a:latin typeface="Bookman Old Style" pitchFamily="18" charset="0"/>
              </a:rPr>
              <a:t>COORDINATE GEOMETRY</a:t>
            </a:r>
            <a:endParaRPr lang="en-US" altLang="en-US" sz="32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7" name="Title 7"/>
          <p:cNvSpPr txBox="1">
            <a:spLocks/>
          </p:cNvSpPr>
          <p:nvPr/>
        </p:nvSpPr>
        <p:spPr bwMode="auto">
          <a:xfrm>
            <a:off x="685800" y="3038408"/>
            <a:ext cx="6819900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 algn="l">
              <a:buFont typeface="Arial" pitchFamily="34" charset="0"/>
              <a:buChar char="•"/>
            </a:pPr>
            <a:r>
              <a:rPr lang="pt-BR" altLang="en-US" sz="2000" dirty="0">
                <a:solidFill>
                  <a:srgbClr val="FF6600"/>
                </a:solidFill>
                <a:latin typeface="Bookman Old Style" pitchFamily="18" charset="0"/>
              </a:rPr>
              <a:t>Sum based on Finding Radius of a circle</a:t>
            </a:r>
            <a:endParaRPr lang="pt-BR" altLang="en-US" sz="2000" dirty="0" smtClean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51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82677" y="592155"/>
            <a:ext cx="5790894" cy="285710"/>
          </a:xfrm>
          <a:prstGeom prst="roundRect">
            <a:avLst/>
          </a:prstGeom>
          <a:solidFill>
            <a:srgbClr val="FFC000"/>
          </a:solidFill>
          <a:ln/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" name="AutoShape 30"/>
          <p:cNvSpPr>
            <a:spLocks noChangeArrowheads="1"/>
          </p:cNvSpPr>
          <p:nvPr/>
        </p:nvSpPr>
        <p:spPr bwMode="auto">
          <a:xfrm>
            <a:off x="2224623" y="4123474"/>
            <a:ext cx="1173130" cy="3774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4" name="Line 12"/>
          <p:cNvSpPr>
            <a:spLocks noChangeShapeType="1"/>
          </p:cNvSpPr>
          <p:nvPr/>
        </p:nvSpPr>
        <p:spPr bwMode="auto">
          <a:xfrm>
            <a:off x="1337501" y="2228240"/>
            <a:ext cx="20367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 b="1"/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auto">
          <a:xfrm>
            <a:off x="1110833" y="2794366"/>
            <a:ext cx="374491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1600" b="1" dirty="0" smtClean="0">
                <a:latin typeface="Bookman Old Style" pitchFamily="18" charset="0"/>
              </a:rPr>
              <a:t>Substituting value </a:t>
            </a:r>
            <a:r>
              <a:rPr lang="en-US" sz="1600" b="1" dirty="0">
                <a:latin typeface="Bookman Old Style" pitchFamily="18" charset="0"/>
              </a:rPr>
              <a:t>of a </a:t>
            </a:r>
            <a:r>
              <a:rPr lang="en-US" sz="1600" b="1" dirty="0" smtClean="0">
                <a:latin typeface="Bookman Old Style" pitchFamily="18" charset="0"/>
              </a:rPr>
              <a:t>in (i),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097052" y="1231165"/>
            <a:ext cx="254867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indent="-798513" eaLnBrk="0" hangingPunct="0"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</a:pPr>
            <a:r>
              <a:rPr lang="en-US" sz="1600" b="1" dirty="0" smtClean="0">
                <a:latin typeface="Bookman Old Style" pitchFamily="18" charset="0"/>
                <a:sym typeface="Symbol" pitchFamily="18" charset="2"/>
              </a:rPr>
              <a:t>Adding (i) </a:t>
            </a:r>
            <a:r>
              <a:rPr lang="en-US" sz="1600" b="1" dirty="0">
                <a:latin typeface="Bookman Old Style" pitchFamily="18" charset="0"/>
                <a:sym typeface="Symbol" pitchFamily="18" charset="2"/>
              </a:rPr>
              <a:t>and (</a:t>
            </a:r>
            <a:r>
              <a:rPr lang="en-US" sz="1600" b="1" dirty="0" smtClean="0">
                <a:latin typeface="Bookman Old Style" pitchFamily="18" charset="0"/>
                <a:sym typeface="Symbol" pitchFamily="18" charset="2"/>
              </a:rPr>
              <a:t>ii)</a:t>
            </a:r>
            <a:endParaRPr lang="en-US" sz="1600" b="1" dirty="0"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447038" y="1527676"/>
            <a:ext cx="41751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lvl="0" algn="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a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019179" y="1527676"/>
            <a:ext cx="552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b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755389" y="1527676"/>
            <a:ext cx="38247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+ 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2464626" y="1527676"/>
            <a:ext cx="33505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=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2837150" y="1527676"/>
            <a:ext cx="42757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4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334326" y="1847230"/>
            <a:ext cx="53022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a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2112942" y="1847230"/>
            <a:ext cx="38216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b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1755389" y="1847230"/>
            <a:ext cx="38247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– 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2464626" y="1861993"/>
            <a:ext cx="33505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=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2852529" y="1861993"/>
            <a:ext cx="39681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lvl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2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1954837" y="2206095"/>
            <a:ext cx="66485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2a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2464626" y="2220858"/>
            <a:ext cx="33505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=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2715511" y="2220858"/>
            <a:ext cx="67085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6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2223455" y="2513990"/>
            <a:ext cx="34277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a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2464626" y="2528753"/>
            <a:ext cx="33505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=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2738230" y="2528753"/>
            <a:ext cx="62541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3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3" name="Text Box 14"/>
          <p:cNvSpPr txBox="1">
            <a:spLocks noChangeArrowheads="1"/>
          </p:cNvSpPr>
          <p:nvPr/>
        </p:nvSpPr>
        <p:spPr bwMode="auto">
          <a:xfrm>
            <a:off x="1219605" y="4154401"/>
            <a:ext cx="4095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600" b="1" dirty="0" smtClean="0">
                <a:latin typeface="Symbol" pitchFamily="18" charset="2"/>
              </a:rPr>
              <a:t>\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24" name="Rectangle 4"/>
          <p:cNvSpPr>
            <a:spLocks noChangeArrowheads="1"/>
          </p:cNvSpPr>
          <p:nvPr/>
        </p:nvSpPr>
        <p:spPr bwMode="auto">
          <a:xfrm>
            <a:off x="1677747" y="3097415"/>
            <a:ext cx="3462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3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2198511" y="3097415"/>
            <a:ext cx="34283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b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6" name="Rectangle 4"/>
          <p:cNvSpPr>
            <a:spLocks noChangeArrowheads="1"/>
          </p:cNvSpPr>
          <p:nvPr/>
        </p:nvSpPr>
        <p:spPr bwMode="auto">
          <a:xfrm>
            <a:off x="1946329" y="3097415"/>
            <a:ext cx="38247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+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2481208" y="3097415"/>
            <a:ext cx="33505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=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2704377" y="3097415"/>
            <a:ext cx="38643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R="0" lvl="0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4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9" name="Rectangle 4"/>
          <p:cNvSpPr>
            <a:spLocks noChangeArrowheads="1"/>
          </p:cNvSpPr>
          <p:nvPr/>
        </p:nvSpPr>
        <p:spPr bwMode="auto">
          <a:xfrm>
            <a:off x="1229130" y="3427615"/>
            <a:ext cx="39052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 pitchFamily="18" charset="2"/>
                <a:sym typeface="Symbol" pitchFamily="18" charset="2"/>
              </a:rPr>
              <a:t>\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0" name="Rectangle 4"/>
          <p:cNvSpPr>
            <a:spLocks noChangeArrowheads="1"/>
          </p:cNvSpPr>
          <p:nvPr/>
        </p:nvSpPr>
        <p:spPr bwMode="auto">
          <a:xfrm>
            <a:off x="2736493" y="3427615"/>
            <a:ext cx="35607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4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1" name="Rectangle 4"/>
          <p:cNvSpPr>
            <a:spLocks noChangeArrowheads="1"/>
          </p:cNvSpPr>
          <p:nvPr/>
        </p:nvSpPr>
        <p:spPr bwMode="auto">
          <a:xfrm>
            <a:off x="1229130" y="3765611"/>
            <a:ext cx="39052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 pitchFamily="18" charset="2"/>
                <a:sym typeface="Symbol" pitchFamily="18" charset="2"/>
              </a:rPr>
              <a:t>\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3" name="Text Box 14"/>
          <p:cNvSpPr txBox="1">
            <a:spLocks noChangeArrowheads="1"/>
          </p:cNvSpPr>
          <p:nvPr/>
        </p:nvSpPr>
        <p:spPr bwMode="auto">
          <a:xfrm>
            <a:off x="2178866" y="4130651"/>
            <a:ext cx="131527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1600" b="1" dirty="0" smtClean="0">
                <a:latin typeface="Bookman Old Style" pitchFamily="18" charset="0"/>
              </a:rPr>
              <a:t> O </a:t>
            </a:r>
            <a:r>
              <a:rPr lang="en-US" sz="1600" b="1" dirty="0" smtClean="0">
                <a:latin typeface="Bookman Old Style" pitchFamily="18" charset="0"/>
                <a:sym typeface="Symbol" pitchFamily="18" charset="2"/>
              </a:rPr>
              <a:t>=</a:t>
            </a:r>
            <a:r>
              <a:rPr lang="en-US" sz="1600" b="1" dirty="0" smtClean="0">
                <a:latin typeface="Bookman Old Style" pitchFamily="18" charset="0"/>
              </a:rPr>
              <a:t> (3, 1)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2187503" y="3427615"/>
            <a:ext cx="3462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b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auto">
          <a:xfrm>
            <a:off x="2479797" y="3427615"/>
            <a:ext cx="33505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=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3280478" y="3427615"/>
            <a:ext cx="35607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3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8" name="Rectangle 4"/>
          <p:cNvSpPr>
            <a:spLocks noChangeArrowheads="1"/>
          </p:cNvSpPr>
          <p:nvPr/>
        </p:nvSpPr>
        <p:spPr bwMode="auto">
          <a:xfrm>
            <a:off x="3023782" y="3427615"/>
            <a:ext cx="33505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lvl="0" indent="-798513" algn="just" eaLnBrk="0" hangingPunct="0"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lang="en-US" sz="1600" b="1" kern="0" dirty="0">
                <a:solidFill>
                  <a:sysClr val="windowText" lastClr="000000"/>
                </a:solidFill>
                <a:latin typeface="Bookman Old Style" pitchFamily="18" charset="0"/>
                <a:sym typeface="Symbol" pitchFamily="18" charset="2"/>
              </a:rPr>
              <a:t>–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9" name="Rectangle 4"/>
          <p:cNvSpPr>
            <a:spLocks noChangeArrowheads="1"/>
          </p:cNvSpPr>
          <p:nvPr/>
        </p:nvSpPr>
        <p:spPr bwMode="auto">
          <a:xfrm>
            <a:off x="2736493" y="3765611"/>
            <a:ext cx="35607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1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0" name="Rectangle 4"/>
          <p:cNvSpPr>
            <a:spLocks noChangeArrowheads="1"/>
          </p:cNvSpPr>
          <p:nvPr/>
        </p:nvSpPr>
        <p:spPr bwMode="auto">
          <a:xfrm>
            <a:off x="2187503" y="3765611"/>
            <a:ext cx="3462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b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1" name="Rectangle 4"/>
          <p:cNvSpPr>
            <a:spLocks noChangeArrowheads="1"/>
          </p:cNvSpPr>
          <p:nvPr/>
        </p:nvSpPr>
        <p:spPr bwMode="auto">
          <a:xfrm>
            <a:off x="2479797" y="3765611"/>
            <a:ext cx="33505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=</a:t>
            </a:r>
            <a:endParaRPr kumimoji="0" lang="en-US" sz="1600" b="1" i="0" u="none" strike="noStrike" kern="0" cap="none" spc="0" normalizeH="0" baseline="3000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2" name="Rectangle 41"/>
          <p:cNvSpPr>
            <a:spLocks noChangeArrowheads="1"/>
          </p:cNvSpPr>
          <p:nvPr/>
        </p:nvSpPr>
        <p:spPr bwMode="auto">
          <a:xfrm>
            <a:off x="7727392" y="2522823"/>
            <a:ext cx="33695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anose="02050604050505020204" pitchFamily="18" charset="0"/>
              </a:rPr>
              <a:t>C</a:t>
            </a:r>
          </a:p>
        </p:txBody>
      </p:sp>
      <p:sp>
        <p:nvSpPr>
          <p:cNvPr id="43" name="Oval 6"/>
          <p:cNvSpPr>
            <a:spLocks noChangeArrowheads="1"/>
          </p:cNvSpPr>
          <p:nvPr/>
        </p:nvSpPr>
        <p:spPr bwMode="auto">
          <a:xfrm>
            <a:off x="6539978" y="1505871"/>
            <a:ext cx="1387648" cy="1387648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4" name="Text Box 10"/>
          <p:cNvSpPr txBox="1">
            <a:spLocks noChangeArrowheads="1"/>
          </p:cNvSpPr>
          <p:nvPr/>
        </p:nvSpPr>
        <p:spPr bwMode="auto">
          <a:xfrm>
            <a:off x="6872474" y="2411603"/>
            <a:ext cx="78776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5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anose="02050604050505020204" pitchFamily="18" charset="0"/>
              </a:rPr>
              <a:t>(a, b)</a:t>
            </a:r>
          </a:p>
        </p:txBody>
      </p:sp>
      <p:sp>
        <p:nvSpPr>
          <p:cNvPr id="45" name="Rectangle 21"/>
          <p:cNvSpPr>
            <a:spLocks noChangeArrowheads="1"/>
          </p:cNvSpPr>
          <p:nvPr/>
        </p:nvSpPr>
        <p:spPr bwMode="auto">
          <a:xfrm>
            <a:off x="7079386" y="1228342"/>
            <a:ext cx="33214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>
                <a:solidFill>
                  <a:sysClr val="windowText" lastClr="000000"/>
                </a:solidFill>
                <a:latin typeface="Bookman Old Style" panose="02050604050505020204" pitchFamily="18" charset="0"/>
              </a:rPr>
              <a:t>A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anose="02050604050505020204" pitchFamily="18" charset="0"/>
            </a:endParaRPr>
          </a:p>
        </p:txBody>
      </p:sp>
      <p:sp>
        <p:nvSpPr>
          <p:cNvPr id="46" name="Rectangle 22"/>
          <p:cNvSpPr>
            <a:spLocks noChangeArrowheads="1"/>
          </p:cNvSpPr>
          <p:nvPr/>
        </p:nvSpPr>
        <p:spPr bwMode="auto">
          <a:xfrm>
            <a:off x="6250369" y="2522823"/>
            <a:ext cx="47553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anose="02050604050505020204" pitchFamily="18" charset="0"/>
              </a:rPr>
              <a:t>B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anose="02050604050505020204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885242" y="2505417"/>
            <a:ext cx="8034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600" b="1" kern="0" dirty="0">
                <a:solidFill>
                  <a:sysClr val="windowText" lastClr="000000"/>
                </a:solidFill>
                <a:latin typeface="Bookman Old Style" panose="02050604050505020204" pitchFamily="18" charset="0"/>
              </a:rPr>
              <a:t>(3, 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anose="02050604050505020204" pitchFamily="18" charset="0"/>
              </a:rPr>
              <a:t>-3)</a:t>
            </a:r>
            <a:endParaRPr lang="en-US" sz="1600" b="1" kern="0" dirty="0">
              <a:solidFill>
                <a:sysClr val="windowText" lastClr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112686" y="2722767"/>
            <a:ext cx="8034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anose="02050604050505020204" pitchFamily="18" charset="0"/>
              </a:rPr>
              <a:t>(-1, 1)</a:t>
            </a:r>
            <a:endParaRPr lang="en-US" sz="1600" b="1" kern="0" dirty="0">
              <a:solidFill>
                <a:sysClr val="windowText" lastClr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213323" y="1236175"/>
            <a:ext cx="7296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anose="02050604050505020204" pitchFamily="18" charset="0"/>
              </a:rPr>
              <a:t>(3, 5)</a:t>
            </a:r>
            <a:endParaRPr lang="en-US" sz="1600" b="1" kern="0" dirty="0">
              <a:solidFill>
                <a:sysClr val="windowText" lastClr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234782" y="2004083"/>
            <a:ext cx="3481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50000"/>
              </a:spcBef>
              <a:defRPr/>
            </a:pPr>
            <a:r>
              <a:rPr lang="en-US" sz="1600" b="1" kern="0" dirty="0">
                <a:solidFill>
                  <a:sysClr val="windowText" lastClr="000000"/>
                </a:solidFill>
                <a:latin typeface="Bookman Old Style" panose="02050604050505020204" pitchFamily="18" charset="0"/>
              </a:rPr>
              <a:t>O</a:t>
            </a:r>
          </a:p>
        </p:txBody>
      </p:sp>
      <p:cxnSp>
        <p:nvCxnSpPr>
          <p:cNvPr id="51" name="Straight Connector 50"/>
          <p:cNvCxnSpPr/>
          <p:nvPr/>
        </p:nvCxnSpPr>
        <p:spPr>
          <a:xfrm flipH="1">
            <a:off x="7254674" y="1517778"/>
            <a:ext cx="0" cy="658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6671760" y="2188119"/>
            <a:ext cx="592407" cy="4427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endCxn id="61" idx="1"/>
          </p:cNvCxnSpPr>
          <p:nvPr/>
        </p:nvCxnSpPr>
        <p:spPr>
          <a:xfrm flipH="1" flipV="1">
            <a:off x="7241065" y="2178353"/>
            <a:ext cx="532671" cy="4514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utoShape 30"/>
          <p:cNvSpPr>
            <a:spLocks noChangeArrowheads="1"/>
          </p:cNvSpPr>
          <p:nvPr/>
        </p:nvSpPr>
        <p:spPr bwMode="auto">
          <a:xfrm>
            <a:off x="4516047" y="1546536"/>
            <a:ext cx="1675958" cy="385388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solidFill>
              <a:schemeClr val="tx1"/>
            </a:solidFill>
            <a:headEnd/>
            <a:tailEnd/>
          </a:ln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00" b="0" ker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55" name="AutoShape 30"/>
          <p:cNvSpPr>
            <a:spLocks noChangeArrowheads="1"/>
          </p:cNvSpPr>
          <p:nvPr/>
        </p:nvSpPr>
        <p:spPr bwMode="auto">
          <a:xfrm>
            <a:off x="4516047" y="1960057"/>
            <a:ext cx="1701225" cy="385388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solidFill>
              <a:schemeClr val="tx1"/>
            </a:solidFill>
            <a:headEnd/>
            <a:tailEnd/>
          </a:ln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00" b="0" ker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4553071" y="1582449"/>
            <a:ext cx="1588643" cy="304267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7" name="Rounded Rectangle 56"/>
          <p:cNvSpPr/>
          <p:nvPr/>
        </p:nvSpPr>
        <p:spPr>
          <a:xfrm>
            <a:off x="4553073" y="2000275"/>
            <a:ext cx="1611774" cy="304267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8" name="Rectangle 4"/>
          <p:cNvSpPr>
            <a:spLocks noChangeArrowheads="1"/>
          </p:cNvSpPr>
          <p:nvPr/>
        </p:nvSpPr>
        <p:spPr bwMode="auto">
          <a:xfrm>
            <a:off x="4407725" y="1973933"/>
            <a:ext cx="19346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indent="-798513" eaLnBrk="0" hangingPunct="0"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</a:pPr>
            <a:r>
              <a:rPr lang="en-US" sz="1600" b="1" dirty="0" smtClean="0">
                <a:latin typeface="Bookman Old Style" pitchFamily="18" charset="0"/>
                <a:sym typeface="Symbol" pitchFamily="18" charset="2"/>
              </a:rPr>
              <a:t>a – b </a:t>
            </a:r>
            <a:r>
              <a:rPr lang="en-US" sz="1600" b="1" dirty="0">
                <a:latin typeface="Bookman Old Style" pitchFamily="18" charset="0"/>
                <a:sym typeface="Symbol" pitchFamily="18" charset="2"/>
              </a:rPr>
              <a:t>= </a:t>
            </a:r>
            <a:r>
              <a:rPr lang="en-US" sz="1600" b="1" dirty="0" smtClean="0">
                <a:latin typeface="Bookman Old Style" pitchFamily="18" charset="0"/>
                <a:sym typeface="Symbol" pitchFamily="18" charset="2"/>
              </a:rPr>
              <a:t> 2 …(ii)</a:t>
            </a:r>
            <a:endParaRPr lang="en-US" sz="1600" b="1" dirty="0">
              <a:sym typeface="Symbol" pitchFamily="18" charset="2"/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4553072" y="1577403"/>
            <a:ext cx="1594783" cy="304267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00B0F0"/>
              </a:solidFill>
            </a:endParaRPr>
          </a:p>
        </p:txBody>
      </p:sp>
      <p:sp>
        <p:nvSpPr>
          <p:cNvPr id="60" name="Rectangle 4"/>
          <p:cNvSpPr>
            <a:spLocks noChangeArrowheads="1"/>
          </p:cNvSpPr>
          <p:nvPr/>
        </p:nvSpPr>
        <p:spPr bwMode="auto">
          <a:xfrm>
            <a:off x="4379072" y="1539418"/>
            <a:ext cx="19346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indent="-798513" eaLnBrk="0" hangingPunct="0"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</a:pPr>
            <a:r>
              <a:rPr lang="en-US" sz="1600" b="1" dirty="0" smtClean="0">
                <a:latin typeface="Bookman Old Style" pitchFamily="18" charset="0"/>
                <a:sym typeface="Symbol" pitchFamily="18" charset="2"/>
              </a:rPr>
              <a:t>a </a:t>
            </a:r>
            <a:r>
              <a:rPr lang="en-US" sz="1600" b="1" dirty="0">
                <a:latin typeface="Bookman Old Style" pitchFamily="18" charset="0"/>
                <a:sym typeface="Symbol" pitchFamily="18" charset="2"/>
              </a:rPr>
              <a:t>+ b = </a:t>
            </a:r>
            <a:r>
              <a:rPr lang="en-US" sz="1600" b="1" dirty="0" smtClean="0">
                <a:latin typeface="Bookman Old Style" pitchFamily="18" charset="0"/>
                <a:sym typeface="Symbol" pitchFamily="18" charset="2"/>
              </a:rPr>
              <a:t>4</a:t>
            </a:r>
            <a:r>
              <a:rPr lang="en-US" sz="1600" b="1" dirty="0">
                <a:latin typeface="Bookman Old Style" pitchFamily="18" charset="0"/>
                <a:sym typeface="Symbol" pitchFamily="18" charset="2"/>
              </a:rPr>
              <a:t> </a:t>
            </a:r>
            <a:r>
              <a:rPr lang="en-US" sz="1600" b="1" dirty="0" smtClean="0">
                <a:latin typeface="Bookman Old Style" pitchFamily="18" charset="0"/>
                <a:sym typeface="Symbol" pitchFamily="18" charset="2"/>
              </a:rPr>
              <a:t> …(</a:t>
            </a:r>
            <a:r>
              <a:rPr lang="en-US" sz="1600" b="1" dirty="0">
                <a:latin typeface="Bookman Old Style" pitchFamily="18" charset="0"/>
                <a:sym typeface="Symbol" pitchFamily="18" charset="2"/>
              </a:rPr>
              <a:t>i</a:t>
            </a:r>
            <a:r>
              <a:rPr lang="en-US" sz="1600" b="1" dirty="0" smtClean="0">
                <a:latin typeface="Bookman Old Style" pitchFamily="18" charset="0"/>
                <a:sym typeface="Symbol" pitchFamily="18" charset="2"/>
              </a:rPr>
              <a:t>)</a:t>
            </a:r>
            <a:endParaRPr lang="en-US" sz="1600" b="1" dirty="0">
              <a:sym typeface="Symbol" pitchFamily="18" charset="2"/>
            </a:endParaRPr>
          </a:p>
        </p:txBody>
      </p:sp>
      <p:sp>
        <p:nvSpPr>
          <p:cNvPr id="61" name="Oval 9"/>
          <p:cNvSpPr>
            <a:spLocks noChangeArrowheads="1"/>
          </p:cNvSpPr>
          <p:nvPr/>
        </p:nvSpPr>
        <p:spPr bwMode="auto">
          <a:xfrm>
            <a:off x="7233030" y="2168979"/>
            <a:ext cx="54864" cy="64008"/>
          </a:xfrm>
          <a:prstGeom prst="ellipse">
            <a:avLst/>
          </a:prstGeom>
          <a:solidFill>
            <a:srgbClr val="C00000"/>
          </a:solidFill>
          <a:ln w="9525">
            <a:solidFill>
              <a:srgbClr val="C0000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2" name="Oval 18"/>
          <p:cNvSpPr>
            <a:spLocks noChangeArrowheads="1"/>
          </p:cNvSpPr>
          <p:nvPr/>
        </p:nvSpPr>
        <p:spPr bwMode="auto">
          <a:xfrm>
            <a:off x="7233118" y="1489466"/>
            <a:ext cx="54864" cy="64008"/>
          </a:xfrm>
          <a:prstGeom prst="ellipse">
            <a:avLst/>
          </a:prstGeom>
          <a:solidFill>
            <a:srgbClr val="C00000"/>
          </a:solidFill>
          <a:ln w="9525">
            <a:solidFill>
              <a:srgbClr val="C0000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3" name="Oval 19"/>
          <p:cNvSpPr>
            <a:spLocks noChangeArrowheads="1"/>
          </p:cNvSpPr>
          <p:nvPr/>
        </p:nvSpPr>
        <p:spPr bwMode="auto">
          <a:xfrm>
            <a:off x="6662444" y="2601866"/>
            <a:ext cx="54864" cy="64008"/>
          </a:xfrm>
          <a:prstGeom prst="ellipse">
            <a:avLst/>
          </a:prstGeom>
          <a:solidFill>
            <a:srgbClr val="C00000"/>
          </a:solidFill>
          <a:ln w="9525">
            <a:solidFill>
              <a:srgbClr val="C0000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4" name="Oval 20"/>
          <p:cNvSpPr>
            <a:spLocks noChangeArrowheads="1"/>
          </p:cNvSpPr>
          <p:nvPr/>
        </p:nvSpPr>
        <p:spPr bwMode="auto">
          <a:xfrm>
            <a:off x="7753072" y="2611448"/>
            <a:ext cx="54864" cy="64008"/>
          </a:xfrm>
          <a:prstGeom prst="ellipse">
            <a:avLst/>
          </a:prstGeom>
          <a:solidFill>
            <a:srgbClr val="C00000"/>
          </a:solidFill>
          <a:ln w="9525">
            <a:solidFill>
              <a:srgbClr val="C0000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 flipH="1">
            <a:off x="2174211" y="1664353"/>
            <a:ext cx="197178" cy="166932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2200571" y="1962620"/>
            <a:ext cx="197178" cy="166932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Rectangle 4"/>
          <p:cNvSpPr>
            <a:spLocks noChangeArrowheads="1"/>
          </p:cNvSpPr>
          <p:nvPr/>
        </p:nvSpPr>
        <p:spPr bwMode="auto">
          <a:xfrm>
            <a:off x="508815" y="553118"/>
            <a:ext cx="839870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l" eaLnBrk="0" hangingPunct="0">
              <a:defRPr/>
            </a:pP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Q.    Find the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co-ordinates of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the centre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of a circle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passing through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the </a:t>
            </a:r>
            <a:endParaRPr lang="en-US" sz="1600" b="1" kern="0" dirty="0" smtClean="0">
              <a:solidFill>
                <a:srgbClr val="0000FF"/>
              </a:solidFill>
              <a:latin typeface="Bookman Old Style" pitchFamily="18" charset="0"/>
            </a:endParaRPr>
          </a:p>
          <a:p>
            <a:pPr lvl="0" algn="l" eaLnBrk="0" hangingPunct="0">
              <a:defRPr/>
            </a:pP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       points A (3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, 5),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B (–1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, 1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) and C (3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,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–3). Also, find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the radius of the circle.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484731" y="1132784"/>
            <a:ext cx="7217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Sol.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024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35" presetClass="emph" presetSubtype="0" repeatCount="33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5" dur="4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500"/>
                            </p:stCondLst>
                            <p:childTnLst>
                              <p:par>
                                <p:cTn id="22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3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56" grpId="0" animBg="1"/>
      <p:bldP spid="56" grpId="1" animBg="1"/>
      <p:bldP spid="57" grpId="0" animBg="1"/>
      <p:bldP spid="57" grpId="1" animBg="1"/>
      <p:bldP spid="59" grpId="0" animBg="1"/>
      <p:bldP spid="59" grpId="1" animBg="1"/>
      <p:bldP spid="59" grpId="2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Freeform 133"/>
          <p:cNvSpPr/>
          <p:nvPr/>
        </p:nvSpPr>
        <p:spPr bwMode="auto">
          <a:xfrm>
            <a:off x="1787326" y="2499129"/>
            <a:ext cx="1252535" cy="259557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1860548"/>
              <a:gd name="connsiteY0" fmla="*/ 171451 h 259557"/>
              <a:gd name="connsiteX1" fmla="*/ 40481 w 1860548"/>
              <a:gd name="connsiteY1" fmla="*/ 154782 h 259557"/>
              <a:gd name="connsiteX2" fmla="*/ 80962 w 1860548"/>
              <a:gd name="connsiteY2" fmla="*/ 259557 h 259557"/>
              <a:gd name="connsiteX3" fmla="*/ 150018 w 1860548"/>
              <a:gd name="connsiteY3" fmla="*/ 1 h 259557"/>
              <a:gd name="connsiteX4" fmla="*/ 1860548 w 1860548"/>
              <a:gd name="connsiteY4" fmla="*/ 0 h 259557"/>
              <a:gd name="connsiteX0" fmla="*/ 0 w 2508248"/>
              <a:gd name="connsiteY0" fmla="*/ 174626 h 262732"/>
              <a:gd name="connsiteX1" fmla="*/ 40481 w 2508248"/>
              <a:gd name="connsiteY1" fmla="*/ 157957 h 262732"/>
              <a:gd name="connsiteX2" fmla="*/ 80962 w 2508248"/>
              <a:gd name="connsiteY2" fmla="*/ 262732 h 262732"/>
              <a:gd name="connsiteX3" fmla="*/ 150018 w 2508248"/>
              <a:gd name="connsiteY3" fmla="*/ 3176 h 262732"/>
              <a:gd name="connsiteX4" fmla="*/ 2508248 w 2508248"/>
              <a:gd name="connsiteY4" fmla="*/ 0 h 262732"/>
              <a:gd name="connsiteX0" fmla="*/ 0 w 2384423"/>
              <a:gd name="connsiteY0" fmla="*/ 171451 h 259557"/>
              <a:gd name="connsiteX1" fmla="*/ 40481 w 2384423"/>
              <a:gd name="connsiteY1" fmla="*/ 154782 h 259557"/>
              <a:gd name="connsiteX2" fmla="*/ 80962 w 2384423"/>
              <a:gd name="connsiteY2" fmla="*/ 259557 h 259557"/>
              <a:gd name="connsiteX3" fmla="*/ 150018 w 2384423"/>
              <a:gd name="connsiteY3" fmla="*/ 1 h 259557"/>
              <a:gd name="connsiteX4" fmla="*/ 2384423 w 2384423"/>
              <a:gd name="connsiteY4" fmla="*/ 0 h 259557"/>
              <a:gd name="connsiteX0" fmla="*/ 0 w 2063748"/>
              <a:gd name="connsiteY0" fmla="*/ 171451 h 259557"/>
              <a:gd name="connsiteX1" fmla="*/ 40481 w 2063748"/>
              <a:gd name="connsiteY1" fmla="*/ 154782 h 259557"/>
              <a:gd name="connsiteX2" fmla="*/ 80962 w 2063748"/>
              <a:gd name="connsiteY2" fmla="*/ 259557 h 259557"/>
              <a:gd name="connsiteX3" fmla="*/ 150018 w 2063748"/>
              <a:gd name="connsiteY3" fmla="*/ 1 h 259557"/>
              <a:gd name="connsiteX4" fmla="*/ 2063748 w 2063748"/>
              <a:gd name="connsiteY4" fmla="*/ 0 h 259557"/>
              <a:gd name="connsiteX0" fmla="*/ 0 w 2451098"/>
              <a:gd name="connsiteY0" fmla="*/ 171451 h 259557"/>
              <a:gd name="connsiteX1" fmla="*/ 40481 w 2451098"/>
              <a:gd name="connsiteY1" fmla="*/ 154782 h 259557"/>
              <a:gd name="connsiteX2" fmla="*/ 80962 w 2451098"/>
              <a:gd name="connsiteY2" fmla="*/ 259557 h 259557"/>
              <a:gd name="connsiteX3" fmla="*/ 150018 w 2451098"/>
              <a:gd name="connsiteY3" fmla="*/ 1 h 259557"/>
              <a:gd name="connsiteX4" fmla="*/ 2451098 w 2451098"/>
              <a:gd name="connsiteY4" fmla="*/ 0 h 259557"/>
              <a:gd name="connsiteX0" fmla="*/ 0 w 2074860"/>
              <a:gd name="connsiteY0" fmla="*/ 171451 h 259557"/>
              <a:gd name="connsiteX1" fmla="*/ 40481 w 2074860"/>
              <a:gd name="connsiteY1" fmla="*/ 154782 h 259557"/>
              <a:gd name="connsiteX2" fmla="*/ 80962 w 2074860"/>
              <a:gd name="connsiteY2" fmla="*/ 259557 h 259557"/>
              <a:gd name="connsiteX3" fmla="*/ 150018 w 2074860"/>
              <a:gd name="connsiteY3" fmla="*/ 1 h 259557"/>
              <a:gd name="connsiteX4" fmla="*/ 2074860 w 2074860"/>
              <a:gd name="connsiteY4" fmla="*/ 0 h 259557"/>
              <a:gd name="connsiteX0" fmla="*/ 0 w 1252535"/>
              <a:gd name="connsiteY0" fmla="*/ 171451 h 259557"/>
              <a:gd name="connsiteX1" fmla="*/ 40481 w 1252535"/>
              <a:gd name="connsiteY1" fmla="*/ 154782 h 259557"/>
              <a:gd name="connsiteX2" fmla="*/ 80962 w 1252535"/>
              <a:gd name="connsiteY2" fmla="*/ 259557 h 259557"/>
              <a:gd name="connsiteX3" fmla="*/ 150018 w 1252535"/>
              <a:gd name="connsiteY3" fmla="*/ 1 h 259557"/>
              <a:gd name="connsiteX4" fmla="*/ 1252535 w 1252535"/>
              <a:gd name="connsiteY4" fmla="*/ 0 h 259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2535" h="259557">
                <a:moveTo>
                  <a:pt x="0" y="171451"/>
                </a:moveTo>
                <a:lnTo>
                  <a:pt x="40481" y="154782"/>
                </a:lnTo>
                <a:lnTo>
                  <a:pt x="80962" y="259557"/>
                </a:lnTo>
                <a:lnTo>
                  <a:pt x="150018" y="1"/>
                </a:lnTo>
                <a:lnTo>
                  <a:pt x="1252535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135" name="Freeform 134"/>
          <p:cNvSpPr/>
          <p:nvPr/>
        </p:nvSpPr>
        <p:spPr bwMode="auto">
          <a:xfrm>
            <a:off x="1787326" y="2959964"/>
            <a:ext cx="928685" cy="259557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1860548"/>
              <a:gd name="connsiteY0" fmla="*/ 171451 h 259557"/>
              <a:gd name="connsiteX1" fmla="*/ 40481 w 1860548"/>
              <a:gd name="connsiteY1" fmla="*/ 154782 h 259557"/>
              <a:gd name="connsiteX2" fmla="*/ 80962 w 1860548"/>
              <a:gd name="connsiteY2" fmla="*/ 259557 h 259557"/>
              <a:gd name="connsiteX3" fmla="*/ 150018 w 1860548"/>
              <a:gd name="connsiteY3" fmla="*/ 1 h 259557"/>
              <a:gd name="connsiteX4" fmla="*/ 1860548 w 1860548"/>
              <a:gd name="connsiteY4" fmla="*/ 0 h 259557"/>
              <a:gd name="connsiteX0" fmla="*/ 0 w 2508248"/>
              <a:gd name="connsiteY0" fmla="*/ 174626 h 262732"/>
              <a:gd name="connsiteX1" fmla="*/ 40481 w 2508248"/>
              <a:gd name="connsiteY1" fmla="*/ 157957 h 262732"/>
              <a:gd name="connsiteX2" fmla="*/ 80962 w 2508248"/>
              <a:gd name="connsiteY2" fmla="*/ 262732 h 262732"/>
              <a:gd name="connsiteX3" fmla="*/ 150018 w 2508248"/>
              <a:gd name="connsiteY3" fmla="*/ 3176 h 262732"/>
              <a:gd name="connsiteX4" fmla="*/ 2508248 w 2508248"/>
              <a:gd name="connsiteY4" fmla="*/ 0 h 262732"/>
              <a:gd name="connsiteX0" fmla="*/ 0 w 2384423"/>
              <a:gd name="connsiteY0" fmla="*/ 171451 h 259557"/>
              <a:gd name="connsiteX1" fmla="*/ 40481 w 2384423"/>
              <a:gd name="connsiteY1" fmla="*/ 154782 h 259557"/>
              <a:gd name="connsiteX2" fmla="*/ 80962 w 2384423"/>
              <a:gd name="connsiteY2" fmla="*/ 259557 h 259557"/>
              <a:gd name="connsiteX3" fmla="*/ 150018 w 2384423"/>
              <a:gd name="connsiteY3" fmla="*/ 1 h 259557"/>
              <a:gd name="connsiteX4" fmla="*/ 2384423 w 2384423"/>
              <a:gd name="connsiteY4" fmla="*/ 0 h 259557"/>
              <a:gd name="connsiteX0" fmla="*/ 0 w 2063748"/>
              <a:gd name="connsiteY0" fmla="*/ 171451 h 259557"/>
              <a:gd name="connsiteX1" fmla="*/ 40481 w 2063748"/>
              <a:gd name="connsiteY1" fmla="*/ 154782 h 259557"/>
              <a:gd name="connsiteX2" fmla="*/ 80962 w 2063748"/>
              <a:gd name="connsiteY2" fmla="*/ 259557 h 259557"/>
              <a:gd name="connsiteX3" fmla="*/ 150018 w 2063748"/>
              <a:gd name="connsiteY3" fmla="*/ 1 h 259557"/>
              <a:gd name="connsiteX4" fmla="*/ 2063748 w 2063748"/>
              <a:gd name="connsiteY4" fmla="*/ 0 h 259557"/>
              <a:gd name="connsiteX0" fmla="*/ 0 w 2451098"/>
              <a:gd name="connsiteY0" fmla="*/ 171451 h 259557"/>
              <a:gd name="connsiteX1" fmla="*/ 40481 w 2451098"/>
              <a:gd name="connsiteY1" fmla="*/ 154782 h 259557"/>
              <a:gd name="connsiteX2" fmla="*/ 80962 w 2451098"/>
              <a:gd name="connsiteY2" fmla="*/ 259557 h 259557"/>
              <a:gd name="connsiteX3" fmla="*/ 150018 w 2451098"/>
              <a:gd name="connsiteY3" fmla="*/ 1 h 259557"/>
              <a:gd name="connsiteX4" fmla="*/ 2451098 w 2451098"/>
              <a:gd name="connsiteY4" fmla="*/ 0 h 259557"/>
              <a:gd name="connsiteX0" fmla="*/ 0 w 2074860"/>
              <a:gd name="connsiteY0" fmla="*/ 171451 h 259557"/>
              <a:gd name="connsiteX1" fmla="*/ 40481 w 2074860"/>
              <a:gd name="connsiteY1" fmla="*/ 154782 h 259557"/>
              <a:gd name="connsiteX2" fmla="*/ 80962 w 2074860"/>
              <a:gd name="connsiteY2" fmla="*/ 259557 h 259557"/>
              <a:gd name="connsiteX3" fmla="*/ 150018 w 2074860"/>
              <a:gd name="connsiteY3" fmla="*/ 1 h 259557"/>
              <a:gd name="connsiteX4" fmla="*/ 2074860 w 2074860"/>
              <a:gd name="connsiteY4" fmla="*/ 0 h 259557"/>
              <a:gd name="connsiteX0" fmla="*/ 0 w 1252535"/>
              <a:gd name="connsiteY0" fmla="*/ 171451 h 259557"/>
              <a:gd name="connsiteX1" fmla="*/ 40481 w 1252535"/>
              <a:gd name="connsiteY1" fmla="*/ 154782 h 259557"/>
              <a:gd name="connsiteX2" fmla="*/ 80962 w 1252535"/>
              <a:gd name="connsiteY2" fmla="*/ 259557 h 259557"/>
              <a:gd name="connsiteX3" fmla="*/ 150018 w 1252535"/>
              <a:gd name="connsiteY3" fmla="*/ 1 h 259557"/>
              <a:gd name="connsiteX4" fmla="*/ 1252535 w 1252535"/>
              <a:gd name="connsiteY4" fmla="*/ 0 h 259557"/>
              <a:gd name="connsiteX0" fmla="*/ 0 w 928685"/>
              <a:gd name="connsiteY0" fmla="*/ 171451 h 259557"/>
              <a:gd name="connsiteX1" fmla="*/ 40481 w 928685"/>
              <a:gd name="connsiteY1" fmla="*/ 154782 h 259557"/>
              <a:gd name="connsiteX2" fmla="*/ 80962 w 928685"/>
              <a:gd name="connsiteY2" fmla="*/ 259557 h 259557"/>
              <a:gd name="connsiteX3" fmla="*/ 150018 w 928685"/>
              <a:gd name="connsiteY3" fmla="*/ 1 h 259557"/>
              <a:gd name="connsiteX4" fmla="*/ 928685 w 928685"/>
              <a:gd name="connsiteY4" fmla="*/ 0 h 259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8685" h="259557">
                <a:moveTo>
                  <a:pt x="0" y="171451"/>
                </a:moveTo>
                <a:lnTo>
                  <a:pt x="40481" y="154782"/>
                </a:lnTo>
                <a:lnTo>
                  <a:pt x="80962" y="259557"/>
                </a:lnTo>
                <a:lnTo>
                  <a:pt x="150018" y="1"/>
                </a:lnTo>
                <a:lnTo>
                  <a:pt x="928685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668437" y="846537"/>
            <a:ext cx="2965978" cy="274561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6" name="Rectangle 4"/>
          <p:cNvSpPr>
            <a:spLocks noChangeArrowheads="1"/>
          </p:cNvSpPr>
          <p:nvPr/>
        </p:nvSpPr>
        <p:spPr bwMode="auto">
          <a:xfrm>
            <a:off x="508815" y="553118"/>
            <a:ext cx="839870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l" eaLnBrk="0" hangingPunct="0">
              <a:defRPr/>
            </a:pP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Q.    Find the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co-ordinates of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the centre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of a circle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passing through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the </a:t>
            </a:r>
            <a:endParaRPr lang="en-US" sz="1600" b="1" kern="0" dirty="0" smtClean="0">
              <a:solidFill>
                <a:srgbClr val="0000FF"/>
              </a:solidFill>
              <a:latin typeface="Bookman Old Style" pitchFamily="18" charset="0"/>
            </a:endParaRPr>
          </a:p>
          <a:p>
            <a:pPr lvl="0" algn="l" eaLnBrk="0" hangingPunct="0">
              <a:defRPr/>
            </a:pP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       points A (3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, 5),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B (–1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, 1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) and C (3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,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–3). Also, find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the radius of the circle.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17" name="Rectangle 4"/>
          <p:cNvSpPr>
            <a:spLocks noChangeArrowheads="1"/>
          </p:cNvSpPr>
          <p:nvPr/>
        </p:nvSpPr>
        <p:spPr bwMode="auto">
          <a:xfrm>
            <a:off x="484731" y="1132784"/>
            <a:ext cx="7217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marR="0" lvl="0" indent="-798513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ookman Old Style" pitchFamily="18" charset="0"/>
                <a:sym typeface="Symbol" pitchFamily="18" charset="2"/>
              </a:rPr>
              <a:t>Sol.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3758475" y="1578875"/>
            <a:ext cx="359378" cy="291370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Rounded Rectangle 2"/>
          <p:cNvSpPr/>
          <p:nvPr/>
        </p:nvSpPr>
        <p:spPr>
          <a:xfrm>
            <a:off x="3237831" y="1569064"/>
            <a:ext cx="359378" cy="291370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Rounded Rectangle 3"/>
          <p:cNvSpPr/>
          <p:nvPr/>
        </p:nvSpPr>
        <p:spPr>
          <a:xfrm>
            <a:off x="2516190" y="1567243"/>
            <a:ext cx="359378" cy="291370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Rounded Rectangle 4"/>
          <p:cNvSpPr/>
          <p:nvPr/>
        </p:nvSpPr>
        <p:spPr>
          <a:xfrm>
            <a:off x="1949775" y="1557613"/>
            <a:ext cx="359378" cy="291370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6957170" y="2331412"/>
            <a:ext cx="557359" cy="228600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Rounded Rectangle 6"/>
          <p:cNvSpPr/>
          <p:nvPr/>
        </p:nvSpPr>
        <p:spPr>
          <a:xfrm>
            <a:off x="7129448" y="1214418"/>
            <a:ext cx="740731" cy="228600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AutoShape 30"/>
          <p:cNvSpPr>
            <a:spLocks noChangeArrowheads="1"/>
          </p:cNvSpPr>
          <p:nvPr/>
        </p:nvSpPr>
        <p:spPr bwMode="auto">
          <a:xfrm>
            <a:off x="932550" y="3824723"/>
            <a:ext cx="1946482" cy="35936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968277" y="2292051"/>
            <a:ext cx="68132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1873817" y="1496874"/>
            <a:ext cx="2397952" cy="349887"/>
            <a:chOff x="1319582" y="5924550"/>
            <a:chExt cx="2397952" cy="349887"/>
          </a:xfrm>
        </p:grpSpPr>
        <p:sp>
          <p:nvSpPr>
            <p:cNvPr id="15" name="TextBox 14"/>
            <p:cNvSpPr txBox="1"/>
            <p:nvPr/>
          </p:nvSpPr>
          <p:spPr>
            <a:xfrm>
              <a:off x="2387396" y="5924550"/>
              <a:ext cx="3080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prstClr val="black"/>
                  </a:solidFill>
                  <a:latin typeface="Bookman Old Style" pitchFamily="18" charset="0"/>
                </a:rPr>
                <a:t>+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704803" y="5924550"/>
              <a:ext cx="3577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prstClr val="black"/>
                  </a:solidFill>
                  <a:latin typeface="Bookman Old Style" pitchFamily="18" charset="0"/>
                </a:rPr>
                <a:t>– 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000203" y="5924550"/>
              <a:ext cx="3577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prstClr val="black"/>
                  </a:solidFill>
                  <a:latin typeface="Bookman Old Style" pitchFamily="18" charset="0"/>
                </a:rPr>
                <a:t>– 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19582" y="5924550"/>
              <a:ext cx="2503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>
                  <a:solidFill>
                    <a:prstClr val="black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(</a:t>
              </a:r>
              <a:endParaRPr lang="en-IN" sz="1600" b="1" dirty="0">
                <a:solidFill>
                  <a:prstClr val="black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155590" y="5924550"/>
              <a:ext cx="2503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)</a:t>
              </a:r>
              <a:endParaRPr lang="en-IN" sz="1600" b="1" dirty="0">
                <a:solidFill>
                  <a:prstClr val="black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601856" y="5924550"/>
              <a:ext cx="2503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>
                  <a:solidFill>
                    <a:prstClr val="black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(</a:t>
              </a:r>
              <a:endParaRPr lang="en-IN" sz="1600" b="1" dirty="0">
                <a:solidFill>
                  <a:prstClr val="black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374790" y="5924550"/>
              <a:ext cx="2503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)</a:t>
              </a:r>
              <a:endParaRPr lang="en-IN" sz="1600" b="1" dirty="0">
                <a:solidFill>
                  <a:prstClr val="black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403208" y="5924550"/>
              <a:ext cx="40107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r>
                <a:rPr lang="en-US" sz="1600" b="1" baseline="-25000" dirty="0" smtClean="0"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936608" y="5924550"/>
              <a:ext cx="40107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r>
                <a:rPr lang="en-US" sz="1600" b="1" baseline="-25000" dirty="0" smtClean="0"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1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697807" y="5924550"/>
              <a:ext cx="39786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r>
                <a:rPr lang="en-US" sz="1600" b="1" baseline="-25000" dirty="0" smtClean="0"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155007" y="5924550"/>
              <a:ext cx="39786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r>
                <a:rPr lang="en-US" sz="1600" b="1" baseline="-25000" dirty="0" smtClean="0"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1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233394" y="6017957"/>
              <a:ext cx="277640" cy="256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baseline="30000" dirty="0" smtClean="0"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baseline="30000" dirty="0">
                <a:latin typeface="Bookman Old Style" panose="02050604050505020204" pitchFamily="18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439894" y="6017957"/>
              <a:ext cx="277640" cy="256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baseline="30000" dirty="0" smtClean="0"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baseline="30000" dirty="0">
                <a:latin typeface="Bookman Old Style" panose="02050604050505020204" pitchFamily="18" charset="0"/>
              </a:endParaRPr>
            </a:p>
          </p:txBody>
        </p:sp>
      </p:grpSp>
      <p:sp>
        <p:nvSpPr>
          <p:cNvPr id="28" name="Rectangle 9"/>
          <p:cNvSpPr>
            <a:spLocks noChangeArrowheads="1"/>
          </p:cNvSpPr>
          <p:nvPr/>
        </p:nvSpPr>
        <p:spPr bwMode="auto">
          <a:xfrm>
            <a:off x="917310" y="1520308"/>
            <a:ext cx="647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 eaLnBrk="0" hangingPunct="0">
              <a:tabLst>
                <a:tab pos="461963" algn="l"/>
              </a:tabLst>
              <a:defRPr/>
            </a:pPr>
            <a:r>
              <a:rPr lang="nn-NO" sz="1600" b="1" kern="0" dirty="0" smtClean="0">
                <a:latin typeface="Bookman Old Style" pitchFamily="18" charset="0"/>
              </a:rPr>
              <a:t>AO</a:t>
            </a:r>
            <a:endParaRPr lang="nn-NO" sz="1600" b="1" kern="0" dirty="0">
              <a:latin typeface="Bookman Old Style" pitchFamily="18" charset="0"/>
            </a:endParaRPr>
          </a:p>
        </p:txBody>
      </p:sp>
      <p:sp>
        <p:nvSpPr>
          <p:cNvPr id="29" name="Rectangle 9"/>
          <p:cNvSpPr>
            <a:spLocks noChangeArrowheads="1"/>
          </p:cNvSpPr>
          <p:nvPr/>
        </p:nvSpPr>
        <p:spPr bwMode="auto">
          <a:xfrm>
            <a:off x="1374510" y="1520308"/>
            <a:ext cx="3815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 eaLnBrk="0" hangingPunct="0">
              <a:tabLst>
                <a:tab pos="461963" algn="l"/>
              </a:tabLst>
              <a:defRPr/>
            </a:pPr>
            <a:r>
              <a:rPr lang="nn-NO" sz="1600" b="1" kern="0" dirty="0" smtClean="0">
                <a:latin typeface="Bookman Old Style" pitchFamily="18" charset="0"/>
              </a:rPr>
              <a:t>=</a:t>
            </a:r>
            <a:endParaRPr lang="nn-NO" sz="1600" b="1" kern="0" dirty="0">
              <a:latin typeface="Bookman Old Style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055970" y="1187894"/>
            <a:ext cx="24032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u="sng" kern="0" dirty="0">
                <a:solidFill>
                  <a:srgbClr val="FF0000"/>
                </a:solidFill>
                <a:latin typeface="Bookman Old Style" pitchFamily="18" charset="0"/>
              </a:rPr>
              <a:t>By distance formula,</a:t>
            </a:r>
            <a:endParaRPr lang="en-US" sz="1600" b="1" u="sng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747601" y="1965586"/>
            <a:ext cx="308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</a:rPr>
              <a:t>+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181022" y="1968388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IN" sz="1600" b="1" dirty="0" smtClean="0">
                <a:solidFill>
                  <a:prstClr val="black"/>
                </a:solidFill>
                <a:latin typeface="Bookman Old Style" pitchFamily="18" charset="0"/>
              </a:rPr>
              <a:t>–</a:t>
            </a:r>
            <a:endParaRPr lang="en-IN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871927" y="1968388"/>
            <a:ext cx="2503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libri" pitchFamily="34" charset="0"/>
                <a:cs typeface="Calibri" pitchFamily="34" charset="0"/>
              </a:rPr>
              <a:t>(</a:t>
            </a:r>
            <a:endParaRPr lang="en-IN" sz="1600" b="1" dirty="0">
              <a:solidFill>
                <a:prstClr val="black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00530" y="1968388"/>
            <a:ext cx="3401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libri" pitchFamily="34" charset="0"/>
                <a:cs typeface="Calibri" pitchFamily="34" charset="0"/>
              </a:rPr>
              <a:t>)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solidFill>
                <a:prstClr val="black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961395" y="1968388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latin typeface="Bookman Old Style" panose="02050604050505020204" pitchFamily="18" charset="0"/>
              </a:rPr>
              <a:t>3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382641" y="1968388"/>
            <a:ext cx="2607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/>
            <a:r>
              <a:rPr lang="en-IN" sz="1600" b="1" dirty="0" smtClean="0">
                <a:latin typeface="Bookman Old Style" panose="02050604050505020204" pitchFamily="18" charset="0"/>
              </a:rPr>
              <a:t>3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8" name="Rectangle 9"/>
          <p:cNvSpPr>
            <a:spLocks noChangeArrowheads="1"/>
          </p:cNvSpPr>
          <p:nvPr/>
        </p:nvSpPr>
        <p:spPr bwMode="auto">
          <a:xfrm>
            <a:off x="1374510" y="1982660"/>
            <a:ext cx="3815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 eaLnBrk="0" hangingPunct="0">
              <a:tabLst>
                <a:tab pos="461963" algn="l"/>
              </a:tabLst>
              <a:defRPr/>
            </a:pPr>
            <a:r>
              <a:rPr lang="nn-NO" sz="1600" b="1" kern="0" dirty="0" smtClean="0">
                <a:latin typeface="Bookman Old Style" pitchFamily="18" charset="0"/>
              </a:rPr>
              <a:t>=</a:t>
            </a:r>
            <a:endParaRPr lang="nn-NO" sz="1600" b="1" kern="0" dirty="0">
              <a:latin typeface="Bookman Old Style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334223" y="2459631"/>
            <a:ext cx="308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</a:rPr>
              <a:t>+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891451" y="2462433"/>
            <a:ext cx="5421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</a:t>
            </a:r>
            <a:r>
              <a:rPr lang="en-IN" sz="1600" b="1" dirty="0" smtClean="0">
                <a:solidFill>
                  <a:prstClr val="black"/>
                </a:solidFill>
                <a:latin typeface="Bookman Old Style" pitchFamily="18" charset="0"/>
              </a:rPr>
              <a:t>0</a:t>
            </a:r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)</a:t>
            </a:r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42" name="Rectangle 9"/>
          <p:cNvSpPr>
            <a:spLocks noChangeArrowheads="1"/>
          </p:cNvSpPr>
          <p:nvPr/>
        </p:nvSpPr>
        <p:spPr bwMode="auto">
          <a:xfrm>
            <a:off x="1374510" y="2476705"/>
            <a:ext cx="3815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 eaLnBrk="0" hangingPunct="0">
              <a:tabLst>
                <a:tab pos="461963" algn="l"/>
              </a:tabLst>
              <a:defRPr/>
            </a:pPr>
            <a:r>
              <a:rPr lang="nn-NO" sz="1600" b="1" kern="0" dirty="0" smtClean="0">
                <a:latin typeface="Bookman Old Style" pitchFamily="18" charset="0"/>
              </a:rPr>
              <a:t>=</a:t>
            </a:r>
            <a:endParaRPr lang="nn-NO" sz="1600" b="1" kern="0" dirty="0">
              <a:latin typeface="Bookman Old Style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522129" y="2462433"/>
            <a:ext cx="5811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4</a:t>
            </a:r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)</a:t>
            </a:r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884369" y="2925246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0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46" name="Rectangle 9"/>
          <p:cNvSpPr>
            <a:spLocks noChangeArrowheads="1"/>
          </p:cNvSpPr>
          <p:nvPr/>
        </p:nvSpPr>
        <p:spPr bwMode="auto">
          <a:xfrm>
            <a:off x="1374510" y="2939518"/>
            <a:ext cx="3815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 eaLnBrk="0" hangingPunct="0">
              <a:tabLst>
                <a:tab pos="461963" algn="l"/>
              </a:tabLst>
              <a:defRPr/>
            </a:pPr>
            <a:r>
              <a:rPr lang="nn-NO" sz="1600" b="1" kern="0" dirty="0" smtClean="0">
                <a:latin typeface="Bookman Old Style" pitchFamily="18" charset="0"/>
              </a:rPr>
              <a:t>=</a:t>
            </a:r>
            <a:endParaRPr lang="nn-NO" sz="1600" b="1" kern="0" dirty="0">
              <a:latin typeface="Bookman Old Style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105623" y="2925246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313772" y="2925246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16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828692" y="3378412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16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51" name="Rectangle 9"/>
          <p:cNvSpPr>
            <a:spLocks noChangeArrowheads="1"/>
          </p:cNvSpPr>
          <p:nvPr/>
        </p:nvSpPr>
        <p:spPr bwMode="auto">
          <a:xfrm>
            <a:off x="1374510" y="3378412"/>
            <a:ext cx="3815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 eaLnBrk="0" hangingPunct="0">
              <a:tabLst>
                <a:tab pos="461963" algn="l"/>
              </a:tabLst>
              <a:defRPr/>
            </a:pPr>
            <a:r>
              <a:rPr lang="nn-NO" sz="1600" b="1" kern="0" dirty="0" smtClean="0">
                <a:latin typeface="Bookman Old Style" pitchFamily="18" charset="0"/>
              </a:rPr>
              <a:t>=</a:t>
            </a:r>
            <a:endParaRPr lang="nn-NO" sz="1600" b="1" kern="0" dirty="0">
              <a:latin typeface="Bookman Old Style" pitchFamily="18" charset="0"/>
            </a:endParaRPr>
          </a:p>
        </p:txBody>
      </p:sp>
      <p:sp>
        <p:nvSpPr>
          <p:cNvPr id="52" name="Rectangle 9"/>
          <p:cNvSpPr>
            <a:spLocks noChangeArrowheads="1"/>
          </p:cNvSpPr>
          <p:nvPr/>
        </p:nvSpPr>
        <p:spPr bwMode="auto">
          <a:xfrm>
            <a:off x="917310" y="3378412"/>
            <a:ext cx="647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 eaLnBrk="0" hangingPunct="0">
              <a:tabLst>
                <a:tab pos="461963" algn="l"/>
              </a:tabLst>
              <a:defRPr/>
            </a:pPr>
            <a:r>
              <a:rPr lang="nn-NO" sz="1600" b="1" kern="0" dirty="0">
                <a:latin typeface="Bookman Old Style" pitchFamily="18" charset="0"/>
              </a:rPr>
              <a:t>AO</a:t>
            </a:r>
          </a:p>
        </p:txBody>
      </p:sp>
      <p:sp>
        <p:nvSpPr>
          <p:cNvPr id="53" name="Rectangle 9"/>
          <p:cNvSpPr>
            <a:spLocks noChangeArrowheads="1"/>
          </p:cNvSpPr>
          <p:nvPr/>
        </p:nvSpPr>
        <p:spPr bwMode="auto">
          <a:xfrm>
            <a:off x="574410" y="3378412"/>
            <a:ext cx="4191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l" eaLnBrk="0" hangingPunct="0">
              <a:tabLst>
                <a:tab pos="461963" algn="l"/>
              </a:tabLst>
              <a:defRPr/>
            </a:pPr>
            <a:r>
              <a:rPr lang="nn-NO" sz="1600" b="1" kern="0" dirty="0" smtClean="0">
                <a:latin typeface="Symbol" panose="05050102010706020507" pitchFamily="18" charset="2"/>
              </a:rPr>
              <a:t>\</a:t>
            </a:r>
            <a:endParaRPr lang="nn-NO" sz="1600" b="1" kern="0" dirty="0">
              <a:latin typeface="Symbol" panose="05050102010706020507" pitchFamily="18" charset="2"/>
            </a:endParaRPr>
          </a:p>
        </p:txBody>
      </p:sp>
      <p:sp>
        <p:nvSpPr>
          <p:cNvPr id="54" name="Rectangle 9"/>
          <p:cNvSpPr>
            <a:spLocks noChangeArrowheads="1"/>
          </p:cNvSpPr>
          <p:nvPr/>
        </p:nvSpPr>
        <p:spPr bwMode="auto">
          <a:xfrm>
            <a:off x="2272793" y="3378412"/>
            <a:ext cx="3815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 eaLnBrk="0" hangingPunct="0">
              <a:tabLst>
                <a:tab pos="461963" algn="l"/>
              </a:tabLst>
              <a:defRPr/>
            </a:pPr>
            <a:r>
              <a:rPr lang="nn-NO" sz="1600" b="1" kern="0" dirty="0" smtClean="0">
                <a:latin typeface="Bookman Old Style" pitchFamily="18" charset="0"/>
              </a:rPr>
              <a:t>=</a:t>
            </a:r>
            <a:endParaRPr lang="nn-NO" sz="1600" b="1" kern="0" dirty="0">
              <a:latin typeface="Bookman Old Style" pitchFamily="18" charset="0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3060527" y="2301577"/>
            <a:ext cx="68132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281108" y="1968388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IN" sz="1600" b="1" dirty="0" smtClean="0">
                <a:solidFill>
                  <a:prstClr val="black"/>
                </a:solidFill>
                <a:latin typeface="Bookman Old Style" pitchFamily="18" charset="0"/>
              </a:rPr>
              <a:t>–</a:t>
            </a:r>
            <a:endParaRPr lang="en-IN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958592" y="1968388"/>
            <a:ext cx="2503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libri" pitchFamily="34" charset="0"/>
                <a:cs typeface="Calibri" pitchFamily="34" charset="0"/>
              </a:rPr>
              <a:t>(</a:t>
            </a:r>
            <a:endParaRPr lang="en-IN" sz="1600" b="1" dirty="0">
              <a:solidFill>
                <a:prstClr val="black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84389" y="1968388"/>
            <a:ext cx="3401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libri" pitchFamily="34" charset="0"/>
                <a:cs typeface="Calibri" pitchFamily="34" charset="0"/>
              </a:rPr>
              <a:t>)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solidFill>
                <a:prstClr val="black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057586" y="1968388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latin typeface="Bookman Old Style" panose="02050604050505020204" pitchFamily="18" charset="0"/>
              </a:rPr>
              <a:t>5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468285" y="1968388"/>
            <a:ext cx="2607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/>
            <a:r>
              <a:rPr lang="en-IN" sz="1600" b="1" dirty="0" smtClean="0">
                <a:latin typeface="Bookman Old Style" panose="02050604050505020204" pitchFamily="18" charset="0"/>
              </a:rPr>
              <a:t>1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61" name="Rectangle 9"/>
          <p:cNvSpPr>
            <a:spLocks noChangeArrowheads="1"/>
          </p:cNvSpPr>
          <p:nvPr/>
        </p:nvSpPr>
        <p:spPr bwMode="auto">
          <a:xfrm>
            <a:off x="2572246" y="3378412"/>
            <a:ext cx="3815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 eaLnBrk="0" hangingPunct="0">
              <a:tabLst>
                <a:tab pos="461963" algn="l"/>
              </a:tabLst>
              <a:defRPr/>
            </a:pPr>
            <a:r>
              <a:rPr lang="nn-NO" sz="1600" b="1" kern="0" dirty="0" smtClean="0">
                <a:latin typeface="Bookman Old Style" pitchFamily="18" charset="0"/>
              </a:rPr>
              <a:t>4</a:t>
            </a:r>
            <a:endParaRPr lang="nn-NO" sz="1600" b="1" kern="0" dirty="0">
              <a:latin typeface="Bookman Old Style" pitchFamily="18" charset="0"/>
            </a:endParaRPr>
          </a:p>
        </p:txBody>
      </p:sp>
      <p:sp>
        <p:nvSpPr>
          <p:cNvPr id="62" name="Text Box 14"/>
          <p:cNvSpPr txBox="1">
            <a:spLocks noChangeArrowheads="1"/>
          </p:cNvSpPr>
          <p:nvPr/>
        </p:nvSpPr>
        <p:spPr bwMode="auto">
          <a:xfrm>
            <a:off x="574411" y="3830296"/>
            <a:ext cx="238580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1600" b="1" dirty="0" smtClean="0">
                <a:latin typeface="Symbol" pitchFamily="18" charset="2"/>
              </a:rPr>
              <a:t>\    </a:t>
            </a:r>
            <a:r>
              <a:rPr lang="en-US" sz="1600" b="1" dirty="0" smtClean="0">
                <a:latin typeface="Bookman Old Style" pitchFamily="18" charset="0"/>
              </a:rPr>
              <a:t>Radius = </a:t>
            </a:r>
            <a:r>
              <a:rPr lang="en-US" sz="1600" b="1" dirty="0">
                <a:latin typeface="Bookman Old Style" pitchFamily="18" charset="0"/>
              </a:rPr>
              <a:t>4 units</a:t>
            </a:r>
          </a:p>
        </p:txBody>
      </p:sp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7701703" y="2469250"/>
            <a:ext cx="33695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anose="02050604050505020204" pitchFamily="18" charset="0"/>
              </a:rPr>
              <a:t>C</a:t>
            </a:r>
          </a:p>
        </p:txBody>
      </p:sp>
      <p:sp>
        <p:nvSpPr>
          <p:cNvPr id="64" name="Oval 6"/>
          <p:cNvSpPr>
            <a:spLocks noChangeArrowheads="1"/>
          </p:cNvSpPr>
          <p:nvPr/>
        </p:nvSpPr>
        <p:spPr bwMode="auto">
          <a:xfrm>
            <a:off x="6514289" y="1452298"/>
            <a:ext cx="1387648" cy="1387648"/>
          </a:xfrm>
          <a:prstGeom prst="ellips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5" name="Text Box 10"/>
          <p:cNvSpPr txBox="1">
            <a:spLocks noChangeArrowheads="1"/>
          </p:cNvSpPr>
          <p:nvPr/>
        </p:nvSpPr>
        <p:spPr bwMode="auto">
          <a:xfrm>
            <a:off x="6846785" y="2358030"/>
            <a:ext cx="78776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5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anose="02050604050505020204" pitchFamily="18" charset="0"/>
              </a:rPr>
              <a:t>(3, 1)</a:t>
            </a:r>
          </a:p>
        </p:txBody>
      </p:sp>
      <p:sp>
        <p:nvSpPr>
          <p:cNvPr id="66" name="Rectangle 21"/>
          <p:cNvSpPr>
            <a:spLocks noChangeArrowheads="1"/>
          </p:cNvSpPr>
          <p:nvPr/>
        </p:nvSpPr>
        <p:spPr bwMode="auto">
          <a:xfrm>
            <a:off x="7053697" y="1174769"/>
            <a:ext cx="33214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>
                <a:solidFill>
                  <a:sysClr val="windowText" lastClr="000000"/>
                </a:solidFill>
                <a:latin typeface="Bookman Old Style" panose="02050604050505020204" pitchFamily="18" charset="0"/>
              </a:rPr>
              <a:t>A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anose="02050604050505020204" pitchFamily="18" charset="0"/>
            </a:endParaRPr>
          </a:p>
        </p:txBody>
      </p:sp>
      <p:sp>
        <p:nvSpPr>
          <p:cNvPr id="67" name="Rectangle 22"/>
          <p:cNvSpPr>
            <a:spLocks noChangeArrowheads="1"/>
          </p:cNvSpPr>
          <p:nvPr/>
        </p:nvSpPr>
        <p:spPr bwMode="auto">
          <a:xfrm>
            <a:off x="6224680" y="2469250"/>
            <a:ext cx="47553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anose="02050604050505020204" pitchFamily="18" charset="0"/>
              </a:rPr>
              <a:t>B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anose="02050604050505020204" pitchFamily="18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7874593" y="2466358"/>
            <a:ext cx="8034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600" b="1" kern="0" dirty="0">
                <a:solidFill>
                  <a:sysClr val="windowText" lastClr="000000"/>
                </a:solidFill>
                <a:latin typeface="Bookman Old Style" panose="02050604050505020204" pitchFamily="18" charset="0"/>
              </a:rPr>
              <a:t>(3, 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anose="02050604050505020204" pitchFamily="18" charset="0"/>
              </a:rPr>
              <a:t>-3)</a:t>
            </a:r>
            <a:endParaRPr lang="en-US" sz="1600" b="1" kern="0" dirty="0">
              <a:solidFill>
                <a:sysClr val="windowText" lastClr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116025" y="2688257"/>
            <a:ext cx="8034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anose="02050604050505020204" pitchFamily="18" charset="0"/>
              </a:rPr>
              <a:t>(-1, 1)</a:t>
            </a:r>
            <a:endParaRPr lang="en-US" sz="1600" b="1" kern="0" dirty="0">
              <a:solidFill>
                <a:sysClr val="windowText" lastClr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7216662" y="1153574"/>
            <a:ext cx="7296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anose="02050604050505020204" pitchFamily="18" charset="0"/>
              </a:rPr>
              <a:t>(3, 5)</a:t>
            </a:r>
            <a:endParaRPr lang="en-US" sz="1600" b="1" kern="0" dirty="0">
              <a:solidFill>
                <a:sysClr val="windowText" lastClr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7195368" y="1950510"/>
            <a:ext cx="3481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50000"/>
              </a:spcBef>
              <a:defRPr/>
            </a:pPr>
            <a:r>
              <a:rPr lang="en-US" sz="1600" b="1" kern="0" dirty="0">
                <a:solidFill>
                  <a:sysClr val="windowText" lastClr="000000"/>
                </a:solidFill>
                <a:latin typeface="Bookman Old Style" panose="02050604050505020204" pitchFamily="18" charset="0"/>
              </a:rPr>
              <a:t>O</a:t>
            </a:r>
          </a:p>
        </p:txBody>
      </p:sp>
      <p:cxnSp>
        <p:nvCxnSpPr>
          <p:cNvPr id="72" name="Straight Connector 71"/>
          <p:cNvCxnSpPr/>
          <p:nvPr/>
        </p:nvCxnSpPr>
        <p:spPr>
          <a:xfrm flipH="1">
            <a:off x="7228985" y="1464205"/>
            <a:ext cx="0" cy="6583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6646071" y="2134546"/>
            <a:ext cx="592407" cy="4427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endCxn id="76" idx="1"/>
          </p:cNvCxnSpPr>
          <p:nvPr/>
        </p:nvCxnSpPr>
        <p:spPr>
          <a:xfrm flipH="1" flipV="1">
            <a:off x="7215376" y="2124780"/>
            <a:ext cx="532671" cy="4514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7225015" y="1478938"/>
            <a:ext cx="0" cy="658368"/>
          </a:xfrm>
          <a:prstGeom prst="line">
            <a:avLst/>
          </a:prstGeom>
          <a:ln w="28575">
            <a:solidFill>
              <a:srgbClr val="0033CC"/>
            </a:solidFill>
          </a:ln>
          <a:effectLst>
            <a:glow rad="88900">
              <a:srgbClr val="FF65A3">
                <a:alpha val="5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9"/>
          <p:cNvSpPr>
            <a:spLocks noChangeArrowheads="1"/>
          </p:cNvSpPr>
          <p:nvPr/>
        </p:nvSpPr>
        <p:spPr bwMode="auto">
          <a:xfrm>
            <a:off x="7207341" y="2115406"/>
            <a:ext cx="54864" cy="64008"/>
          </a:xfrm>
          <a:prstGeom prst="ellipse">
            <a:avLst/>
          </a:prstGeom>
          <a:solidFill>
            <a:srgbClr val="C00000"/>
          </a:solidFill>
          <a:ln w="9525">
            <a:solidFill>
              <a:srgbClr val="C0000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7" name="Oval 18"/>
          <p:cNvSpPr>
            <a:spLocks noChangeArrowheads="1"/>
          </p:cNvSpPr>
          <p:nvPr/>
        </p:nvSpPr>
        <p:spPr bwMode="auto">
          <a:xfrm>
            <a:off x="7207429" y="1435893"/>
            <a:ext cx="54864" cy="64008"/>
          </a:xfrm>
          <a:prstGeom prst="ellipse">
            <a:avLst/>
          </a:prstGeom>
          <a:solidFill>
            <a:srgbClr val="C00000"/>
          </a:solidFill>
          <a:ln w="9525">
            <a:solidFill>
              <a:srgbClr val="C0000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8" name="Oval 19"/>
          <p:cNvSpPr>
            <a:spLocks noChangeArrowheads="1"/>
          </p:cNvSpPr>
          <p:nvPr/>
        </p:nvSpPr>
        <p:spPr bwMode="auto">
          <a:xfrm>
            <a:off x="6636755" y="2548293"/>
            <a:ext cx="54864" cy="64008"/>
          </a:xfrm>
          <a:prstGeom prst="ellipse">
            <a:avLst/>
          </a:prstGeom>
          <a:solidFill>
            <a:srgbClr val="C00000"/>
          </a:solidFill>
          <a:ln w="9525">
            <a:solidFill>
              <a:srgbClr val="C0000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9" name="Oval 20"/>
          <p:cNvSpPr>
            <a:spLocks noChangeArrowheads="1"/>
          </p:cNvSpPr>
          <p:nvPr/>
        </p:nvSpPr>
        <p:spPr bwMode="auto">
          <a:xfrm>
            <a:off x="7727383" y="2557875"/>
            <a:ext cx="54864" cy="64008"/>
          </a:xfrm>
          <a:prstGeom prst="ellipse">
            <a:avLst/>
          </a:prstGeom>
          <a:solidFill>
            <a:srgbClr val="C00000"/>
          </a:solidFill>
          <a:ln w="9525">
            <a:solidFill>
              <a:srgbClr val="C0000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3" name="Rectangular Callout 82"/>
          <p:cNvSpPr/>
          <p:nvPr/>
        </p:nvSpPr>
        <p:spPr>
          <a:xfrm>
            <a:off x="6488062" y="607188"/>
            <a:ext cx="1672817" cy="418447"/>
          </a:xfrm>
          <a:prstGeom prst="wedgeRectCallout">
            <a:avLst>
              <a:gd name="adj1" fmla="val -3080"/>
              <a:gd name="adj2" fmla="val 107538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4" name="Rectangle 83"/>
          <p:cNvSpPr/>
          <p:nvPr/>
        </p:nvSpPr>
        <p:spPr>
          <a:xfrm>
            <a:off x="6557927" y="680720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5" name="Rectangle 84"/>
          <p:cNvSpPr/>
          <p:nvPr/>
        </p:nvSpPr>
        <p:spPr>
          <a:xfrm>
            <a:off x="7341630" y="680720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6" name="Rectangle 85"/>
          <p:cNvSpPr/>
          <p:nvPr/>
        </p:nvSpPr>
        <p:spPr>
          <a:xfrm>
            <a:off x="6475635" y="627548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3,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7284407" y="627548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5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8" name="Rectangular Callout 87"/>
          <p:cNvSpPr/>
          <p:nvPr/>
        </p:nvSpPr>
        <p:spPr>
          <a:xfrm>
            <a:off x="5279616" y="1790103"/>
            <a:ext cx="1672817" cy="418447"/>
          </a:xfrm>
          <a:prstGeom prst="wedgeRectCallout">
            <a:avLst>
              <a:gd name="adj1" fmla="val 52974"/>
              <a:gd name="adj2" fmla="val 105394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9" name="Rectangle 88"/>
          <p:cNvSpPr/>
          <p:nvPr/>
        </p:nvSpPr>
        <p:spPr>
          <a:xfrm>
            <a:off x="5349481" y="1863635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0" name="Rectangle 89"/>
          <p:cNvSpPr/>
          <p:nvPr/>
        </p:nvSpPr>
        <p:spPr>
          <a:xfrm>
            <a:off x="6133184" y="1863635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1" name="Rectangle 90"/>
          <p:cNvSpPr/>
          <p:nvPr/>
        </p:nvSpPr>
        <p:spPr>
          <a:xfrm>
            <a:off x="5263662" y="1810463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3,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6043687" y="1810463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1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93" name="Group 92"/>
          <p:cNvGrpSpPr/>
          <p:nvPr/>
        </p:nvGrpSpPr>
        <p:grpSpPr>
          <a:xfrm>
            <a:off x="2104776" y="759778"/>
            <a:ext cx="2732319" cy="690507"/>
            <a:chOff x="5661713" y="2592490"/>
            <a:chExt cx="2732319" cy="690507"/>
          </a:xfrm>
        </p:grpSpPr>
        <p:sp>
          <p:nvSpPr>
            <p:cNvPr id="94" name="Rounded Rectangle 93"/>
            <p:cNvSpPr/>
            <p:nvPr/>
          </p:nvSpPr>
          <p:spPr bwMode="auto">
            <a:xfrm rot="10800000" flipH="1" flipV="1">
              <a:off x="5661713" y="2592490"/>
              <a:ext cx="2732319" cy="690507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5673100" y="2624207"/>
              <a:ext cx="27055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O be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(</a:t>
              </a:r>
              <a:r>
                <a:rPr lang="en-US" sz="1600" b="1" i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2224014" y="742168"/>
            <a:ext cx="2732319" cy="725729"/>
            <a:chOff x="5661713" y="2585039"/>
            <a:chExt cx="2732319" cy="725729"/>
          </a:xfrm>
        </p:grpSpPr>
        <p:sp>
          <p:nvSpPr>
            <p:cNvPr id="97" name="Rounded Rectangle 96"/>
            <p:cNvSpPr/>
            <p:nvPr/>
          </p:nvSpPr>
          <p:spPr bwMode="auto">
            <a:xfrm rot="10800000" flipH="1" flipV="1">
              <a:off x="5661713" y="2585039"/>
              <a:ext cx="2732319" cy="72572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5726169" y="2639878"/>
              <a:ext cx="25994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A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99" name="Rounded Rectangle 98"/>
          <p:cNvSpPr/>
          <p:nvPr/>
        </p:nvSpPr>
        <p:spPr bwMode="auto">
          <a:xfrm rot="10800000" flipH="1" flipV="1">
            <a:off x="798293" y="2473058"/>
            <a:ext cx="3336544" cy="694005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10167" y="2520261"/>
            <a:ext cx="3729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Which is the formula to find length of AO?   </a:t>
            </a:r>
            <a:endParaRPr lang="en-US" sz="16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grpSp>
        <p:nvGrpSpPr>
          <p:cNvPr id="101" name="Group 100"/>
          <p:cNvGrpSpPr/>
          <p:nvPr/>
        </p:nvGrpSpPr>
        <p:grpSpPr>
          <a:xfrm>
            <a:off x="1320034" y="2693092"/>
            <a:ext cx="2445866" cy="355840"/>
            <a:chOff x="4864018" y="1396174"/>
            <a:chExt cx="2445866" cy="355840"/>
          </a:xfrm>
        </p:grpSpPr>
        <p:sp>
          <p:nvSpPr>
            <p:cNvPr id="102" name="Freeform 101"/>
            <p:cNvSpPr/>
            <p:nvPr/>
          </p:nvSpPr>
          <p:spPr>
            <a:xfrm>
              <a:off x="4864018" y="1396174"/>
              <a:ext cx="2445866" cy="341067"/>
            </a:xfrm>
            <a:custGeom>
              <a:avLst/>
              <a:gdLst>
                <a:gd name="connsiteX0" fmla="*/ 0 w 3924300"/>
                <a:gd name="connsiteY0" fmla="*/ 222250 h 374650"/>
                <a:gd name="connsiteX1" fmla="*/ 114300 w 3924300"/>
                <a:gd name="connsiteY1" fmla="*/ 374650 h 374650"/>
                <a:gd name="connsiteX2" fmla="*/ 260350 w 3924300"/>
                <a:gd name="connsiteY2" fmla="*/ 0 h 374650"/>
                <a:gd name="connsiteX3" fmla="*/ 3924300 w 3924300"/>
                <a:gd name="connsiteY3" fmla="*/ 0 h 37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4300" h="374650">
                  <a:moveTo>
                    <a:pt x="0" y="222250"/>
                  </a:moveTo>
                  <a:lnTo>
                    <a:pt x="114300" y="374650"/>
                  </a:lnTo>
                  <a:lnTo>
                    <a:pt x="260350" y="0"/>
                  </a:lnTo>
                  <a:lnTo>
                    <a:pt x="3924300" y="0"/>
                  </a:lnTo>
                </a:path>
              </a:pathLst>
            </a:custGeom>
            <a:ln>
              <a:solidFill>
                <a:srgbClr val="FFFF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5971150" y="1413460"/>
              <a:ext cx="308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srgbClr val="FFFF00"/>
                  </a:solidFill>
                  <a:latin typeface="Bookman Old Style" pitchFamily="18" charset="0"/>
                </a:rPr>
                <a:t>+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5387428" y="1413460"/>
              <a:ext cx="3577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srgbClr val="FFFF00"/>
                  </a:solidFill>
                  <a:latin typeface="Bookman Old Style" pitchFamily="18" charset="0"/>
                </a:rPr>
                <a:t>– 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6572124" y="1413460"/>
              <a:ext cx="3577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srgbClr val="FFFF00"/>
                  </a:solidFill>
                  <a:latin typeface="Bookman Old Style" pitchFamily="18" charset="0"/>
                </a:rPr>
                <a:t>– </a:t>
              </a: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5006427" y="1413460"/>
              <a:ext cx="26988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(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5778488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)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177960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(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6961750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)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5104573" y="1413460"/>
              <a:ext cx="4322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5539828" y="1413460"/>
              <a:ext cx="4010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1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6293202" y="1413460"/>
              <a:ext cx="39786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6742162" y="1413460"/>
              <a:ext cx="39786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1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5854836" y="1430418"/>
              <a:ext cx="274435" cy="256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baseline="30000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baseline="300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7030402" y="1430418"/>
              <a:ext cx="274435" cy="256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baseline="30000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baseline="300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118" name="Freeform 117"/>
          <p:cNvSpPr/>
          <p:nvPr/>
        </p:nvSpPr>
        <p:spPr bwMode="auto">
          <a:xfrm>
            <a:off x="1787327" y="1559807"/>
            <a:ext cx="2451098" cy="259557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1860548"/>
              <a:gd name="connsiteY0" fmla="*/ 171451 h 259557"/>
              <a:gd name="connsiteX1" fmla="*/ 40481 w 1860548"/>
              <a:gd name="connsiteY1" fmla="*/ 154782 h 259557"/>
              <a:gd name="connsiteX2" fmla="*/ 80962 w 1860548"/>
              <a:gd name="connsiteY2" fmla="*/ 259557 h 259557"/>
              <a:gd name="connsiteX3" fmla="*/ 150018 w 1860548"/>
              <a:gd name="connsiteY3" fmla="*/ 1 h 259557"/>
              <a:gd name="connsiteX4" fmla="*/ 1860548 w 1860548"/>
              <a:gd name="connsiteY4" fmla="*/ 0 h 259557"/>
              <a:gd name="connsiteX0" fmla="*/ 0 w 2508248"/>
              <a:gd name="connsiteY0" fmla="*/ 174626 h 262732"/>
              <a:gd name="connsiteX1" fmla="*/ 40481 w 2508248"/>
              <a:gd name="connsiteY1" fmla="*/ 157957 h 262732"/>
              <a:gd name="connsiteX2" fmla="*/ 80962 w 2508248"/>
              <a:gd name="connsiteY2" fmla="*/ 262732 h 262732"/>
              <a:gd name="connsiteX3" fmla="*/ 150018 w 2508248"/>
              <a:gd name="connsiteY3" fmla="*/ 3176 h 262732"/>
              <a:gd name="connsiteX4" fmla="*/ 2508248 w 2508248"/>
              <a:gd name="connsiteY4" fmla="*/ 0 h 262732"/>
              <a:gd name="connsiteX0" fmla="*/ 0 w 2384423"/>
              <a:gd name="connsiteY0" fmla="*/ 171451 h 259557"/>
              <a:gd name="connsiteX1" fmla="*/ 40481 w 2384423"/>
              <a:gd name="connsiteY1" fmla="*/ 154782 h 259557"/>
              <a:gd name="connsiteX2" fmla="*/ 80962 w 2384423"/>
              <a:gd name="connsiteY2" fmla="*/ 259557 h 259557"/>
              <a:gd name="connsiteX3" fmla="*/ 150018 w 2384423"/>
              <a:gd name="connsiteY3" fmla="*/ 1 h 259557"/>
              <a:gd name="connsiteX4" fmla="*/ 2384423 w 2384423"/>
              <a:gd name="connsiteY4" fmla="*/ 0 h 259557"/>
              <a:gd name="connsiteX0" fmla="*/ 0 w 2063748"/>
              <a:gd name="connsiteY0" fmla="*/ 171451 h 259557"/>
              <a:gd name="connsiteX1" fmla="*/ 40481 w 2063748"/>
              <a:gd name="connsiteY1" fmla="*/ 154782 h 259557"/>
              <a:gd name="connsiteX2" fmla="*/ 80962 w 2063748"/>
              <a:gd name="connsiteY2" fmla="*/ 259557 h 259557"/>
              <a:gd name="connsiteX3" fmla="*/ 150018 w 2063748"/>
              <a:gd name="connsiteY3" fmla="*/ 1 h 259557"/>
              <a:gd name="connsiteX4" fmla="*/ 2063748 w 2063748"/>
              <a:gd name="connsiteY4" fmla="*/ 0 h 259557"/>
              <a:gd name="connsiteX0" fmla="*/ 0 w 2451098"/>
              <a:gd name="connsiteY0" fmla="*/ 171451 h 259557"/>
              <a:gd name="connsiteX1" fmla="*/ 40481 w 2451098"/>
              <a:gd name="connsiteY1" fmla="*/ 154782 h 259557"/>
              <a:gd name="connsiteX2" fmla="*/ 80962 w 2451098"/>
              <a:gd name="connsiteY2" fmla="*/ 259557 h 259557"/>
              <a:gd name="connsiteX3" fmla="*/ 150018 w 2451098"/>
              <a:gd name="connsiteY3" fmla="*/ 1 h 259557"/>
              <a:gd name="connsiteX4" fmla="*/ 2451098 w 2451098"/>
              <a:gd name="connsiteY4" fmla="*/ 0 h 259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1098" h="259557">
                <a:moveTo>
                  <a:pt x="0" y="171451"/>
                </a:moveTo>
                <a:lnTo>
                  <a:pt x="40481" y="154782"/>
                </a:lnTo>
                <a:lnTo>
                  <a:pt x="80962" y="259557"/>
                </a:lnTo>
                <a:lnTo>
                  <a:pt x="150018" y="1"/>
                </a:lnTo>
                <a:lnTo>
                  <a:pt x="245109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133" name="Freeform 132"/>
          <p:cNvSpPr/>
          <p:nvPr/>
        </p:nvSpPr>
        <p:spPr bwMode="auto">
          <a:xfrm>
            <a:off x="1787327" y="2012649"/>
            <a:ext cx="2074860" cy="259557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1860548"/>
              <a:gd name="connsiteY0" fmla="*/ 171451 h 259557"/>
              <a:gd name="connsiteX1" fmla="*/ 40481 w 1860548"/>
              <a:gd name="connsiteY1" fmla="*/ 154782 h 259557"/>
              <a:gd name="connsiteX2" fmla="*/ 80962 w 1860548"/>
              <a:gd name="connsiteY2" fmla="*/ 259557 h 259557"/>
              <a:gd name="connsiteX3" fmla="*/ 150018 w 1860548"/>
              <a:gd name="connsiteY3" fmla="*/ 1 h 259557"/>
              <a:gd name="connsiteX4" fmla="*/ 1860548 w 1860548"/>
              <a:gd name="connsiteY4" fmla="*/ 0 h 259557"/>
              <a:gd name="connsiteX0" fmla="*/ 0 w 2508248"/>
              <a:gd name="connsiteY0" fmla="*/ 174626 h 262732"/>
              <a:gd name="connsiteX1" fmla="*/ 40481 w 2508248"/>
              <a:gd name="connsiteY1" fmla="*/ 157957 h 262732"/>
              <a:gd name="connsiteX2" fmla="*/ 80962 w 2508248"/>
              <a:gd name="connsiteY2" fmla="*/ 262732 h 262732"/>
              <a:gd name="connsiteX3" fmla="*/ 150018 w 2508248"/>
              <a:gd name="connsiteY3" fmla="*/ 3176 h 262732"/>
              <a:gd name="connsiteX4" fmla="*/ 2508248 w 2508248"/>
              <a:gd name="connsiteY4" fmla="*/ 0 h 262732"/>
              <a:gd name="connsiteX0" fmla="*/ 0 w 2384423"/>
              <a:gd name="connsiteY0" fmla="*/ 171451 h 259557"/>
              <a:gd name="connsiteX1" fmla="*/ 40481 w 2384423"/>
              <a:gd name="connsiteY1" fmla="*/ 154782 h 259557"/>
              <a:gd name="connsiteX2" fmla="*/ 80962 w 2384423"/>
              <a:gd name="connsiteY2" fmla="*/ 259557 h 259557"/>
              <a:gd name="connsiteX3" fmla="*/ 150018 w 2384423"/>
              <a:gd name="connsiteY3" fmla="*/ 1 h 259557"/>
              <a:gd name="connsiteX4" fmla="*/ 2384423 w 2384423"/>
              <a:gd name="connsiteY4" fmla="*/ 0 h 259557"/>
              <a:gd name="connsiteX0" fmla="*/ 0 w 2063748"/>
              <a:gd name="connsiteY0" fmla="*/ 171451 h 259557"/>
              <a:gd name="connsiteX1" fmla="*/ 40481 w 2063748"/>
              <a:gd name="connsiteY1" fmla="*/ 154782 h 259557"/>
              <a:gd name="connsiteX2" fmla="*/ 80962 w 2063748"/>
              <a:gd name="connsiteY2" fmla="*/ 259557 h 259557"/>
              <a:gd name="connsiteX3" fmla="*/ 150018 w 2063748"/>
              <a:gd name="connsiteY3" fmla="*/ 1 h 259557"/>
              <a:gd name="connsiteX4" fmla="*/ 2063748 w 2063748"/>
              <a:gd name="connsiteY4" fmla="*/ 0 h 259557"/>
              <a:gd name="connsiteX0" fmla="*/ 0 w 2451098"/>
              <a:gd name="connsiteY0" fmla="*/ 171451 h 259557"/>
              <a:gd name="connsiteX1" fmla="*/ 40481 w 2451098"/>
              <a:gd name="connsiteY1" fmla="*/ 154782 h 259557"/>
              <a:gd name="connsiteX2" fmla="*/ 80962 w 2451098"/>
              <a:gd name="connsiteY2" fmla="*/ 259557 h 259557"/>
              <a:gd name="connsiteX3" fmla="*/ 150018 w 2451098"/>
              <a:gd name="connsiteY3" fmla="*/ 1 h 259557"/>
              <a:gd name="connsiteX4" fmla="*/ 2451098 w 2451098"/>
              <a:gd name="connsiteY4" fmla="*/ 0 h 259557"/>
              <a:gd name="connsiteX0" fmla="*/ 0 w 2074860"/>
              <a:gd name="connsiteY0" fmla="*/ 171451 h 259557"/>
              <a:gd name="connsiteX1" fmla="*/ 40481 w 2074860"/>
              <a:gd name="connsiteY1" fmla="*/ 154782 h 259557"/>
              <a:gd name="connsiteX2" fmla="*/ 80962 w 2074860"/>
              <a:gd name="connsiteY2" fmla="*/ 259557 h 259557"/>
              <a:gd name="connsiteX3" fmla="*/ 150018 w 2074860"/>
              <a:gd name="connsiteY3" fmla="*/ 1 h 259557"/>
              <a:gd name="connsiteX4" fmla="*/ 2074860 w 2074860"/>
              <a:gd name="connsiteY4" fmla="*/ 0 h 259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4860" h="259557">
                <a:moveTo>
                  <a:pt x="0" y="171451"/>
                </a:moveTo>
                <a:lnTo>
                  <a:pt x="40481" y="154782"/>
                </a:lnTo>
                <a:lnTo>
                  <a:pt x="80962" y="259557"/>
                </a:lnTo>
                <a:lnTo>
                  <a:pt x="150018" y="1"/>
                </a:lnTo>
                <a:lnTo>
                  <a:pt x="2074860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136" name="Freeform 135"/>
          <p:cNvSpPr/>
          <p:nvPr/>
        </p:nvSpPr>
        <p:spPr bwMode="auto">
          <a:xfrm>
            <a:off x="1787326" y="3417910"/>
            <a:ext cx="433385" cy="259557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1860548"/>
              <a:gd name="connsiteY0" fmla="*/ 171451 h 259557"/>
              <a:gd name="connsiteX1" fmla="*/ 40481 w 1860548"/>
              <a:gd name="connsiteY1" fmla="*/ 154782 h 259557"/>
              <a:gd name="connsiteX2" fmla="*/ 80962 w 1860548"/>
              <a:gd name="connsiteY2" fmla="*/ 259557 h 259557"/>
              <a:gd name="connsiteX3" fmla="*/ 150018 w 1860548"/>
              <a:gd name="connsiteY3" fmla="*/ 1 h 259557"/>
              <a:gd name="connsiteX4" fmla="*/ 1860548 w 1860548"/>
              <a:gd name="connsiteY4" fmla="*/ 0 h 259557"/>
              <a:gd name="connsiteX0" fmla="*/ 0 w 2508248"/>
              <a:gd name="connsiteY0" fmla="*/ 174626 h 262732"/>
              <a:gd name="connsiteX1" fmla="*/ 40481 w 2508248"/>
              <a:gd name="connsiteY1" fmla="*/ 157957 h 262732"/>
              <a:gd name="connsiteX2" fmla="*/ 80962 w 2508248"/>
              <a:gd name="connsiteY2" fmla="*/ 262732 h 262732"/>
              <a:gd name="connsiteX3" fmla="*/ 150018 w 2508248"/>
              <a:gd name="connsiteY3" fmla="*/ 3176 h 262732"/>
              <a:gd name="connsiteX4" fmla="*/ 2508248 w 2508248"/>
              <a:gd name="connsiteY4" fmla="*/ 0 h 262732"/>
              <a:gd name="connsiteX0" fmla="*/ 0 w 2384423"/>
              <a:gd name="connsiteY0" fmla="*/ 171451 h 259557"/>
              <a:gd name="connsiteX1" fmla="*/ 40481 w 2384423"/>
              <a:gd name="connsiteY1" fmla="*/ 154782 h 259557"/>
              <a:gd name="connsiteX2" fmla="*/ 80962 w 2384423"/>
              <a:gd name="connsiteY2" fmla="*/ 259557 h 259557"/>
              <a:gd name="connsiteX3" fmla="*/ 150018 w 2384423"/>
              <a:gd name="connsiteY3" fmla="*/ 1 h 259557"/>
              <a:gd name="connsiteX4" fmla="*/ 2384423 w 2384423"/>
              <a:gd name="connsiteY4" fmla="*/ 0 h 259557"/>
              <a:gd name="connsiteX0" fmla="*/ 0 w 2063748"/>
              <a:gd name="connsiteY0" fmla="*/ 171451 h 259557"/>
              <a:gd name="connsiteX1" fmla="*/ 40481 w 2063748"/>
              <a:gd name="connsiteY1" fmla="*/ 154782 h 259557"/>
              <a:gd name="connsiteX2" fmla="*/ 80962 w 2063748"/>
              <a:gd name="connsiteY2" fmla="*/ 259557 h 259557"/>
              <a:gd name="connsiteX3" fmla="*/ 150018 w 2063748"/>
              <a:gd name="connsiteY3" fmla="*/ 1 h 259557"/>
              <a:gd name="connsiteX4" fmla="*/ 2063748 w 2063748"/>
              <a:gd name="connsiteY4" fmla="*/ 0 h 259557"/>
              <a:gd name="connsiteX0" fmla="*/ 0 w 2451098"/>
              <a:gd name="connsiteY0" fmla="*/ 171451 h 259557"/>
              <a:gd name="connsiteX1" fmla="*/ 40481 w 2451098"/>
              <a:gd name="connsiteY1" fmla="*/ 154782 h 259557"/>
              <a:gd name="connsiteX2" fmla="*/ 80962 w 2451098"/>
              <a:gd name="connsiteY2" fmla="*/ 259557 h 259557"/>
              <a:gd name="connsiteX3" fmla="*/ 150018 w 2451098"/>
              <a:gd name="connsiteY3" fmla="*/ 1 h 259557"/>
              <a:gd name="connsiteX4" fmla="*/ 2451098 w 2451098"/>
              <a:gd name="connsiteY4" fmla="*/ 0 h 259557"/>
              <a:gd name="connsiteX0" fmla="*/ 0 w 2074860"/>
              <a:gd name="connsiteY0" fmla="*/ 171451 h 259557"/>
              <a:gd name="connsiteX1" fmla="*/ 40481 w 2074860"/>
              <a:gd name="connsiteY1" fmla="*/ 154782 h 259557"/>
              <a:gd name="connsiteX2" fmla="*/ 80962 w 2074860"/>
              <a:gd name="connsiteY2" fmla="*/ 259557 h 259557"/>
              <a:gd name="connsiteX3" fmla="*/ 150018 w 2074860"/>
              <a:gd name="connsiteY3" fmla="*/ 1 h 259557"/>
              <a:gd name="connsiteX4" fmla="*/ 2074860 w 2074860"/>
              <a:gd name="connsiteY4" fmla="*/ 0 h 259557"/>
              <a:gd name="connsiteX0" fmla="*/ 0 w 1252535"/>
              <a:gd name="connsiteY0" fmla="*/ 171451 h 259557"/>
              <a:gd name="connsiteX1" fmla="*/ 40481 w 1252535"/>
              <a:gd name="connsiteY1" fmla="*/ 154782 h 259557"/>
              <a:gd name="connsiteX2" fmla="*/ 80962 w 1252535"/>
              <a:gd name="connsiteY2" fmla="*/ 259557 h 259557"/>
              <a:gd name="connsiteX3" fmla="*/ 150018 w 1252535"/>
              <a:gd name="connsiteY3" fmla="*/ 1 h 259557"/>
              <a:gd name="connsiteX4" fmla="*/ 1252535 w 1252535"/>
              <a:gd name="connsiteY4" fmla="*/ 0 h 259557"/>
              <a:gd name="connsiteX0" fmla="*/ 0 w 928685"/>
              <a:gd name="connsiteY0" fmla="*/ 171451 h 259557"/>
              <a:gd name="connsiteX1" fmla="*/ 40481 w 928685"/>
              <a:gd name="connsiteY1" fmla="*/ 154782 h 259557"/>
              <a:gd name="connsiteX2" fmla="*/ 80962 w 928685"/>
              <a:gd name="connsiteY2" fmla="*/ 259557 h 259557"/>
              <a:gd name="connsiteX3" fmla="*/ 150018 w 928685"/>
              <a:gd name="connsiteY3" fmla="*/ 1 h 259557"/>
              <a:gd name="connsiteX4" fmla="*/ 928685 w 928685"/>
              <a:gd name="connsiteY4" fmla="*/ 0 h 259557"/>
              <a:gd name="connsiteX0" fmla="*/ 0 w 433385"/>
              <a:gd name="connsiteY0" fmla="*/ 171451 h 259557"/>
              <a:gd name="connsiteX1" fmla="*/ 40481 w 433385"/>
              <a:gd name="connsiteY1" fmla="*/ 154782 h 259557"/>
              <a:gd name="connsiteX2" fmla="*/ 80962 w 433385"/>
              <a:gd name="connsiteY2" fmla="*/ 259557 h 259557"/>
              <a:gd name="connsiteX3" fmla="*/ 150018 w 433385"/>
              <a:gd name="connsiteY3" fmla="*/ 1 h 259557"/>
              <a:gd name="connsiteX4" fmla="*/ 433385 w 433385"/>
              <a:gd name="connsiteY4" fmla="*/ 0 h 259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385" h="259557">
                <a:moveTo>
                  <a:pt x="0" y="171451"/>
                </a:moveTo>
                <a:lnTo>
                  <a:pt x="40481" y="154782"/>
                </a:lnTo>
                <a:lnTo>
                  <a:pt x="80962" y="259557"/>
                </a:lnTo>
                <a:lnTo>
                  <a:pt x="150018" y="1"/>
                </a:lnTo>
                <a:lnTo>
                  <a:pt x="433385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4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500"/>
                            </p:stCondLst>
                            <p:childTnLst>
                              <p:par>
                                <p:cTn id="25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7" fill="hold">
                            <p:stCondLst>
                              <p:cond delay="500"/>
                            </p:stCondLst>
                            <p:childTnLst>
                              <p:par>
                                <p:cTn id="3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500"/>
                            </p:stCondLst>
                            <p:childTnLst>
                              <p:par>
                                <p:cTn id="3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  <p:bldP spid="135" grpId="0" animBg="1"/>
      <p:bldP spid="8" grpId="0" animBg="1"/>
      <p:bldP spid="8" grpId="1" animBg="1"/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9" grpId="0" animBg="1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8" grpId="0"/>
      <p:bldP spid="39" grpId="0"/>
      <p:bldP spid="40" grpId="0"/>
      <p:bldP spid="42" grpId="0"/>
      <p:bldP spid="43" grpId="0"/>
      <p:bldP spid="44" grpId="0"/>
      <p:bldP spid="46" grpId="0"/>
      <p:bldP spid="47" grpId="0"/>
      <p:bldP spid="48" grpId="0"/>
      <p:bldP spid="49" grpId="0"/>
      <p:bldP spid="51" grpId="0"/>
      <p:bldP spid="52" grpId="0"/>
      <p:bldP spid="53" grpId="0"/>
      <p:bldP spid="54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/>
      <p:bldP spid="86" grpId="1"/>
      <p:bldP spid="87" grpId="0"/>
      <p:bldP spid="87" grpId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/>
      <p:bldP spid="91" grpId="1"/>
      <p:bldP spid="92" grpId="0"/>
      <p:bldP spid="92" grpId="1"/>
      <p:bldP spid="99" grpId="0" animBg="1"/>
      <p:bldP spid="99" grpId="1" animBg="1"/>
      <p:bldP spid="100" grpId="0"/>
      <p:bldP spid="100" grpId="1"/>
      <p:bldP spid="118" grpId="0" animBg="1"/>
      <p:bldP spid="133" grpId="0" animBg="1"/>
      <p:bldP spid="13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1790700" y="2187029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 smtClean="0"/>
              <a:t>Thank You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846737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0"/>
          <p:cNvSpPr>
            <a:spLocks noChangeArrowheads="1"/>
          </p:cNvSpPr>
          <p:nvPr/>
        </p:nvSpPr>
        <p:spPr bwMode="auto">
          <a:xfrm>
            <a:off x="780744" y="644608"/>
            <a:ext cx="2651302" cy="246888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b="0" kern="0" dirty="0" smtClea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3" name="AutoShape 30"/>
          <p:cNvSpPr>
            <a:spLocks noChangeArrowheads="1"/>
          </p:cNvSpPr>
          <p:nvPr/>
        </p:nvSpPr>
        <p:spPr bwMode="auto">
          <a:xfrm>
            <a:off x="840525" y="371350"/>
            <a:ext cx="5490972" cy="246888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b="0" kern="0" dirty="0" smtClea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4" name="AutoShape 30"/>
          <p:cNvSpPr>
            <a:spLocks noChangeArrowheads="1"/>
          </p:cNvSpPr>
          <p:nvPr/>
        </p:nvSpPr>
        <p:spPr bwMode="auto">
          <a:xfrm>
            <a:off x="798369" y="871298"/>
            <a:ext cx="1721500" cy="246888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.</a:t>
            </a:r>
          </a:p>
        </p:txBody>
      </p:sp>
      <p:sp>
        <p:nvSpPr>
          <p:cNvPr id="5" name="AutoShape 30"/>
          <p:cNvSpPr>
            <a:spLocks noChangeArrowheads="1"/>
          </p:cNvSpPr>
          <p:nvPr/>
        </p:nvSpPr>
        <p:spPr bwMode="auto">
          <a:xfrm>
            <a:off x="4124605" y="629671"/>
            <a:ext cx="3720950" cy="246888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b="0" kern="0" dirty="0" smtClea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883654" y="3400256"/>
            <a:ext cx="703138" cy="30228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270241" y="3455903"/>
            <a:ext cx="703138" cy="30228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811117" y="1426238"/>
            <a:ext cx="1029465" cy="30228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5254" y="1339145"/>
            <a:ext cx="6591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Sol. 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34318" y="1339145"/>
            <a:ext cx="52742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P, Q and R are the mid–point of AB , BC and AC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83259" y="1630001"/>
            <a:ext cx="362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74115" y="1630001"/>
            <a:ext cx="2547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By midpoint formula ,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62477" y="2071129"/>
            <a:ext cx="19143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Coordinate of P 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85456" y="2071129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" name="Double Bracket 14"/>
          <p:cNvSpPr/>
          <p:nvPr/>
        </p:nvSpPr>
        <p:spPr>
          <a:xfrm>
            <a:off x="2999877" y="1939152"/>
            <a:ext cx="1879516" cy="589806"/>
          </a:xfrm>
          <a:prstGeom prst="bracketPair">
            <a:avLst>
              <a:gd name="adj" fmla="val 25009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977890" y="1929434"/>
            <a:ext cx="4254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0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3068406" y="2269698"/>
            <a:ext cx="64100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247498" y="1929434"/>
            <a:ext cx="2502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451674" y="1929434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229576" y="2215006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632976" y="2063979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,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4027729" y="2271781"/>
            <a:ext cx="7756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982361" y="1928477"/>
            <a:ext cx="4600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–1</a:t>
            </a:r>
            <a:endParaRPr lang="en-IN" sz="1600" i="1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294245" y="1928477"/>
            <a:ext cx="2502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487711" y="1928477"/>
            <a:ext cx="3385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245557" y="2229924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685456" y="2544427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994950" y="2544427"/>
            <a:ext cx="8862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(1 , 0)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86348" y="3023629"/>
            <a:ext cx="19415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Coordinate of Q 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685456" y="3023629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1" name="Double Bracket 30"/>
          <p:cNvSpPr/>
          <p:nvPr/>
        </p:nvSpPr>
        <p:spPr>
          <a:xfrm>
            <a:off x="3055551" y="2915084"/>
            <a:ext cx="1870731" cy="536187"/>
          </a:xfrm>
          <a:prstGeom prst="bracketPair">
            <a:avLst>
              <a:gd name="adj" fmla="val 1511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027586" y="2900984"/>
            <a:ext cx="4254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3121277" y="3222198"/>
            <a:ext cx="64100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322594" y="2900984"/>
            <a:ext cx="2502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469620" y="2900984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0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282447" y="3167506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711203" y="3016479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,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4080600" y="3224281"/>
            <a:ext cx="7756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4089033" y="2895263"/>
            <a:ext cx="3801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i="1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347116" y="2895263"/>
            <a:ext cx="2502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519153" y="2895263"/>
            <a:ext cx="3385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298428" y="3182424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685456" y="3497113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998542" y="3473717"/>
            <a:ext cx="8459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(1 , 2)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899430" y="3949485"/>
            <a:ext cx="1867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Coordinate of R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685456" y="3949485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7" name="Double Bracket 46"/>
          <p:cNvSpPr/>
          <p:nvPr/>
        </p:nvSpPr>
        <p:spPr>
          <a:xfrm>
            <a:off x="3075522" y="3840940"/>
            <a:ext cx="1773294" cy="536187"/>
          </a:xfrm>
          <a:prstGeom prst="bracketPair">
            <a:avLst>
              <a:gd name="adj" fmla="val 1581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085511" y="3842711"/>
            <a:ext cx="4254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0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>
            <a:off x="3171265" y="4148054"/>
            <a:ext cx="64100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3362262" y="3842711"/>
            <a:ext cx="2502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516437" y="3842711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0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332435" y="4093362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763562" y="3942335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,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086132" y="4143787"/>
            <a:ext cx="6400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3973151" y="3828262"/>
            <a:ext cx="501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  <a:endParaRPr lang="en-IN" sz="1600" i="1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304120" y="3828262"/>
            <a:ext cx="2502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461980" y="3828262"/>
            <a:ext cx="3385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246810" y="4108280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685456" y="4404295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028098" y="4380899"/>
            <a:ext cx="10413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(0 , 1)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1" name="Isosceles Triangle 60"/>
          <p:cNvSpPr/>
          <p:nvPr/>
        </p:nvSpPr>
        <p:spPr>
          <a:xfrm>
            <a:off x="5858403" y="1740876"/>
            <a:ext cx="2212848" cy="1565415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796083" y="1396293"/>
            <a:ext cx="3385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A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519846" y="3122121"/>
            <a:ext cx="3385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B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8071251" y="3088367"/>
            <a:ext cx="3385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C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186317" y="2246194"/>
            <a:ext cx="3385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P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7447960" y="2246194"/>
            <a:ext cx="3385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R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6812761" y="3262928"/>
            <a:ext cx="3385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Q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6664210" y="2069184"/>
            <a:ext cx="91440" cy="914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6082232" y="2868062"/>
            <a:ext cx="91440" cy="914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6449207" y="3239216"/>
            <a:ext cx="57150" cy="137160"/>
            <a:chOff x="6343650" y="3523398"/>
            <a:chExt cx="57150" cy="137160"/>
          </a:xfrm>
        </p:grpSpPr>
        <p:cxnSp>
          <p:nvCxnSpPr>
            <p:cNvPr id="71" name="Straight Connector 70"/>
            <p:cNvCxnSpPr/>
            <p:nvPr/>
          </p:nvCxnSpPr>
          <p:spPr>
            <a:xfrm>
              <a:off x="6343650" y="3523398"/>
              <a:ext cx="0" cy="1371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6400800" y="3523398"/>
              <a:ext cx="0" cy="1371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7441077" y="3239216"/>
            <a:ext cx="57150" cy="137160"/>
            <a:chOff x="6343650" y="3539989"/>
            <a:chExt cx="57150" cy="137160"/>
          </a:xfrm>
        </p:grpSpPr>
        <p:cxnSp>
          <p:nvCxnSpPr>
            <p:cNvPr id="74" name="Straight Connector 73"/>
            <p:cNvCxnSpPr/>
            <p:nvPr/>
          </p:nvCxnSpPr>
          <p:spPr>
            <a:xfrm>
              <a:off x="6343650" y="3539989"/>
              <a:ext cx="0" cy="1371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6400800" y="3539989"/>
              <a:ext cx="0" cy="1371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/>
          <p:cNvGrpSpPr/>
          <p:nvPr/>
        </p:nvGrpSpPr>
        <p:grpSpPr>
          <a:xfrm>
            <a:off x="7663022" y="2744768"/>
            <a:ext cx="207010" cy="223941"/>
            <a:chOff x="7614615" y="3098577"/>
            <a:chExt cx="207010" cy="223941"/>
          </a:xfrm>
        </p:grpSpPr>
        <p:cxnSp>
          <p:nvCxnSpPr>
            <p:cNvPr id="77" name="Straight Connector 76"/>
            <p:cNvCxnSpPr/>
            <p:nvPr/>
          </p:nvCxnSpPr>
          <p:spPr>
            <a:xfrm flipH="1">
              <a:off x="7614615" y="3098577"/>
              <a:ext cx="137160" cy="1188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>
              <a:off x="7646365" y="3149671"/>
              <a:ext cx="137160" cy="1188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>
              <a:off x="7684465" y="3203646"/>
              <a:ext cx="137160" cy="1188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/>
          <p:cNvGrpSpPr/>
          <p:nvPr/>
        </p:nvGrpSpPr>
        <p:grpSpPr>
          <a:xfrm>
            <a:off x="7123272" y="1978628"/>
            <a:ext cx="207010" cy="223941"/>
            <a:chOff x="7614615" y="3091262"/>
            <a:chExt cx="207010" cy="223941"/>
          </a:xfrm>
        </p:grpSpPr>
        <p:cxnSp>
          <p:nvCxnSpPr>
            <p:cNvPr id="81" name="Straight Connector 80"/>
            <p:cNvCxnSpPr/>
            <p:nvPr/>
          </p:nvCxnSpPr>
          <p:spPr>
            <a:xfrm flipH="1">
              <a:off x="7614615" y="3091262"/>
              <a:ext cx="137160" cy="1188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H="1">
              <a:off x="7646365" y="3142356"/>
              <a:ext cx="137160" cy="1188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7684465" y="3196331"/>
              <a:ext cx="137160" cy="1188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Rectangle 83"/>
          <p:cNvSpPr/>
          <p:nvPr/>
        </p:nvSpPr>
        <p:spPr>
          <a:xfrm>
            <a:off x="7010268" y="1408650"/>
            <a:ext cx="12302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(0, –1)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246035" y="3426921"/>
            <a:ext cx="9593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(2, 1)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7872571" y="3381124"/>
            <a:ext cx="9593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(0, 3)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7" name="Rectangular Callout 86"/>
          <p:cNvSpPr/>
          <p:nvPr/>
        </p:nvSpPr>
        <p:spPr>
          <a:xfrm>
            <a:off x="5120803" y="3838998"/>
            <a:ext cx="1672817" cy="418447"/>
          </a:xfrm>
          <a:prstGeom prst="wedgeRectCallout">
            <a:avLst>
              <a:gd name="adj1" fmla="val -36359"/>
              <a:gd name="adj2" fmla="val -85465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5149012" y="3918136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5942035" y="3914676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5060180" y="3859358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kern="0" dirty="0" smtClean="0">
                <a:solidFill>
                  <a:prstClr val="white"/>
                </a:solidFill>
                <a:latin typeface="Bookman Old Style" pitchFamily="18" charset="0"/>
              </a:rPr>
              <a:t>x</a:t>
            </a:r>
            <a:r>
              <a:rPr lang="en-US" sz="1600" kern="0" baseline="-25000" dirty="0" smtClean="0">
                <a:solidFill>
                  <a:prstClr val="white"/>
                </a:solidFill>
                <a:latin typeface="Bookman Old Style" pitchFamily="18" charset="0"/>
              </a:rPr>
              <a:t>2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</a:rPr>
              <a:t> = 2,</a:t>
            </a:r>
            <a:endParaRPr lang="en-IN" sz="16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5880895" y="3859358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kern="0" dirty="0" smtClean="0">
                <a:solidFill>
                  <a:prstClr val="white"/>
                </a:solidFill>
                <a:latin typeface="Bookman Old Style" pitchFamily="18" charset="0"/>
              </a:rPr>
              <a:t>y</a:t>
            </a:r>
            <a:r>
              <a:rPr lang="en-US" sz="1600" kern="0" baseline="-25000" dirty="0" smtClean="0">
                <a:solidFill>
                  <a:prstClr val="white"/>
                </a:solidFill>
                <a:latin typeface="Bookman Old Style" pitchFamily="18" charset="0"/>
              </a:rPr>
              <a:t>2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</a:rPr>
              <a:t> = 1</a:t>
            </a:r>
            <a:endParaRPr lang="en-IN" sz="16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2" name="Rectangular Callout 91"/>
          <p:cNvSpPr/>
          <p:nvPr/>
        </p:nvSpPr>
        <p:spPr>
          <a:xfrm>
            <a:off x="6914563" y="3950593"/>
            <a:ext cx="1672817" cy="418447"/>
          </a:xfrm>
          <a:prstGeom prst="wedgeRectCallout">
            <a:avLst>
              <a:gd name="adj1" fmla="val 15757"/>
              <a:gd name="adj2" fmla="val -136528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6933044" y="4010275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7726067" y="4006815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6844212" y="3959928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kern="0" dirty="0" smtClean="0">
                <a:solidFill>
                  <a:prstClr val="white"/>
                </a:solidFill>
                <a:latin typeface="Bookman Old Style" pitchFamily="18" charset="0"/>
              </a:rPr>
              <a:t>x</a:t>
            </a:r>
            <a:r>
              <a:rPr lang="en-US" sz="1600" kern="0" baseline="-25000" dirty="0" smtClean="0">
                <a:solidFill>
                  <a:prstClr val="white"/>
                </a:solidFill>
                <a:latin typeface="Bookman Old Style" pitchFamily="18" charset="0"/>
              </a:rPr>
              <a:t>2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</a:rPr>
              <a:t> = 0,</a:t>
            </a:r>
            <a:endParaRPr lang="en-IN" sz="16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7664927" y="3951497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kern="0" dirty="0" smtClean="0">
                <a:solidFill>
                  <a:prstClr val="white"/>
                </a:solidFill>
                <a:latin typeface="Bookman Old Style" pitchFamily="18" charset="0"/>
              </a:rPr>
              <a:t>y</a:t>
            </a:r>
            <a:r>
              <a:rPr lang="en-US" sz="1600" kern="0" baseline="-25000" dirty="0" smtClean="0">
                <a:solidFill>
                  <a:prstClr val="white"/>
                </a:solidFill>
                <a:latin typeface="Bookman Old Style" pitchFamily="18" charset="0"/>
              </a:rPr>
              <a:t>2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</a:rPr>
              <a:t> = 3</a:t>
            </a:r>
            <a:endParaRPr lang="en-IN" sz="16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7" name="Rectangular Callout 96"/>
          <p:cNvSpPr/>
          <p:nvPr/>
        </p:nvSpPr>
        <p:spPr>
          <a:xfrm>
            <a:off x="5173019" y="3838998"/>
            <a:ext cx="1672817" cy="418447"/>
          </a:xfrm>
          <a:prstGeom prst="wedgeRectCallout">
            <a:avLst>
              <a:gd name="adj1" fmla="val -36359"/>
              <a:gd name="adj2" fmla="val -85465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5201228" y="3918136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5994251" y="3914676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5112396" y="3859358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kern="0" dirty="0" smtClean="0">
                <a:solidFill>
                  <a:prstClr val="white"/>
                </a:solidFill>
                <a:latin typeface="Bookman Old Style" pitchFamily="18" charset="0"/>
              </a:rPr>
              <a:t>x</a:t>
            </a:r>
            <a:r>
              <a:rPr lang="en-US" sz="1600" kern="0" baseline="-25000" dirty="0" smtClean="0">
                <a:solidFill>
                  <a:prstClr val="white"/>
                </a:solidFill>
                <a:latin typeface="Bookman Old Style" pitchFamily="18" charset="0"/>
              </a:rPr>
              <a:t>1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</a:rPr>
              <a:t> = 2,</a:t>
            </a:r>
            <a:endParaRPr lang="en-IN" sz="16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5933111" y="3859358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kern="0" dirty="0" smtClean="0">
                <a:solidFill>
                  <a:prstClr val="white"/>
                </a:solidFill>
                <a:latin typeface="Bookman Old Style" pitchFamily="18" charset="0"/>
              </a:rPr>
              <a:t>y</a:t>
            </a:r>
            <a:r>
              <a:rPr lang="en-US" sz="1600" kern="0" baseline="-25000" dirty="0" smtClean="0">
                <a:solidFill>
                  <a:prstClr val="white"/>
                </a:solidFill>
                <a:latin typeface="Bookman Old Style" pitchFamily="18" charset="0"/>
              </a:rPr>
              <a:t>1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</a:rPr>
              <a:t> = 1</a:t>
            </a:r>
            <a:endParaRPr lang="en-IN" sz="16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2" name="Rectangular Callout 101"/>
          <p:cNvSpPr/>
          <p:nvPr/>
        </p:nvSpPr>
        <p:spPr>
          <a:xfrm>
            <a:off x="6909311" y="3950909"/>
            <a:ext cx="1672817" cy="418447"/>
          </a:xfrm>
          <a:prstGeom prst="wedgeRectCallout">
            <a:avLst>
              <a:gd name="adj1" fmla="val 13243"/>
              <a:gd name="adj2" fmla="val -123702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6976432" y="4030047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7769455" y="4026587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6887600" y="3979700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kern="0" dirty="0" smtClean="0">
                <a:solidFill>
                  <a:prstClr val="white"/>
                </a:solidFill>
                <a:latin typeface="Bookman Old Style" pitchFamily="18" charset="0"/>
              </a:rPr>
              <a:t>x</a:t>
            </a:r>
            <a:r>
              <a:rPr lang="en-US" sz="1600" kern="0" baseline="-25000" dirty="0" smtClean="0">
                <a:solidFill>
                  <a:prstClr val="white"/>
                </a:solidFill>
                <a:latin typeface="Bookman Old Style" pitchFamily="18" charset="0"/>
              </a:rPr>
              <a:t>1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</a:rPr>
              <a:t> = 0,</a:t>
            </a:r>
            <a:endParaRPr lang="en-IN" sz="16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7708315" y="3971269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kern="0" dirty="0" smtClean="0">
                <a:solidFill>
                  <a:prstClr val="white"/>
                </a:solidFill>
                <a:latin typeface="Bookman Old Style" pitchFamily="18" charset="0"/>
              </a:rPr>
              <a:t>y</a:t>
            </a:r>
            <a:r>
              <a:rPr lang="en-US" sz="1600" kern="0" baseline="-25000" dirty="0" smtClean="0">
                <a:solidFill>
                  <a:prstClr val="white"/>
                </a:solidFill>
                <a:latin typeface="Bookman Old Style" pitchFamily="18" charset="0"/>
              </a:rPr>
              <a:t>1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</a:rPr>
              <a:t> = 3</a:t>
            </a:r>
            <a:endParaRPr lang="en-IN" sz="16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07" name="Group 106"/>
          <p:cNvGrpSpPr/>
          <p:nvPr/>
        </p:nvGrpSpPr>
        <p:grpSpPr>
          <a:xfrm>
            <a:off x="898517" y="1833683"/>
            <a:ext cx="2801690" cy="586616"/>
            <a:chOff x="5625047" y="2624207"/>
            <a:chExt cx="2801690" cy="586616"/>
          </a:xfrm>
        </p:grpSpPr>
        <p:sp>
          <p:nvSpPr>
            <p:cNvPr id="108" name="Rounded Rectangle 107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defTabSz="913464"/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5625047" y="2624207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B </a:t>
              </a:r>
              <a:r>
                <a:rPr lang="en-US" sz="16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i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aseline="-250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i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aseline="-250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itchFamily="18" charset="0"/>
                </a:rPr>
                <a:t>) </a:t>
              </a:r>
              <a:endParaRPr lang="en-US" sz="160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879040" y="1793351"/>
            <a:ext cx="2801690" cy="586616"/>
            <a:chOff x="5625047" y="2624207"/>
            <a:chExt cx="2801690" cy="586616"/>
          </a:xfrm>
        </p:grpSpPr>
        <p:sp>
          <p:nvSpPr>
            <p:cNvPr id="111" name="Rounded Rectangle 110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defTabSz="913464"/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5625047" y="2624207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A </a:t>
              </a:r>
              <a:r>
                <a:rPr lang="en-US" sz="16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i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aseline="-250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i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aseline="-250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itchFamily="18" charset="0"/>
                </a:rPr>
                <a:t>) </a:t>
              </a:r>
              <a:endParaRPr lang="en-US" sz="160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912734" y="1795478"/>
            <a:ext cx="2801690" cy="586616"/>
            <a:chOff x="5625047" y="2624207"/>
            <a:chExt cx="2801690" cy="586616"/>
          </a:xfrm>
        </p:grpSpPr>
        <p:sp>
          <p:nvSpPr>
            <p:cNvPr id="114" name="Rounded Rectangle 113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defTabSz="913464"/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5625047" y="2624207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C </a:t>
              </a:r>
              <a:r>
                <a:rPr lang="en-US" sz="16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i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aseline="-250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i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aseline="-250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itchFamily="18" charset="0"/>
                </a:rPr>
                <a:t>) </a:t>
              </a:r>
              <a:endParaRPr lang="en-US" sz="160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920639" y="1783010"/>
            <a:ext cx="2801690" cy="586616"/>
            <a:chOff x="5625047" y="2624207"/>
            <a:chExt cx="2801690" cy="586616"/>
          </a:xfrm>
        </p:grpSpPr>
        <p:sp>
          <p:nvSpPr>
            <p:cNvPr id="117" name="Rounded Rectangle 116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defTabSz="913464"/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5625047" y="2624207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B </a:t>
              </a:r>
              <a:r>
                <a:rPr lang="en-US" sz="16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i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aseline="-250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i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aseline="-250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itchFamily="18" charset="0"/>
                </a:rPr>
                <a:t>) </a:t>
              </a:r>
              <a:endParaRPr lang="en-US" sz="160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876626" y="1793753"/>
            <a:ext cx="2801690" cy="586616"/>
            <a:chOff x="5625047" y="2624207"/>
            <a:chExt cx="2801690" cy="586616"/>
          </a:xfrm>
        </p:grpSpPr>
        <p:sp>
          <p:nvSpPr>
            <p:cNvPr id="120" name="Rounded Rectangle 119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defTabSz="913464"/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5625047" y="2624207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A </a:t>
              </a:r>
              <a:r>
                <a:rPr lang="en-US" sz="16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i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aseline="-250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i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aseline="-250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itchFamily="18" charset="0"/>
                </a:rPr>
                <a:t>) </a:t>
              </a:r>
              <a:endParaRPr lang="en-US" sz="160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916792" y="1803494"/>
            <a:ext cx="2801690" cy="586616"/>
            <a:chOff x="5625047" y="2624207"/>
            <a:chExt cx="2801690" cy="586616"/>
          </a:xfrm>
        </p:grpSpPr>
        <p:sp>
          <p:nvSpPr>
            <p:cNvPr id="123" name="Rounded Rectangle 122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defTabSz="913464"/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5625047" y="2624207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C </a:t>
              </a:r>
              <a:r>
                <a:rPr lang="en-US" sz="16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i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aseline="-250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i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aseline="-250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itchFamily="18" charset="0"/>
                </a:rPr>
                <a:t>) </a:t>
              </a:r>
              <a:endParaRPr lang="en-US" sz="160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sp>
        <p:nvSpPr>
          <p:cNvPr id="125" name="Rectangle 124"/>
          <p:cNvSpPr/>
          <p:nvPr/>
        </p:nvSpPr>
        <p:spPr>
          <a:xfrm>
            <a:off x="5530356" y="2416693"/>
            <a:ext cx="8050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(1 , 0)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6693225" y="3511792"/>
            <a:ext cx="8050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(1 , 2)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7696023" y="2246194"/>
            <a:ext cx="8050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(0 , 1)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28" name="Straight Connector 127"/>
          <p:cNvCxnSpPr/>
          <p:nvPr/>
        </p:nvCxnSpPr>
        <p:spPr>
          <a:xfrm flipH="1">
            <a:off x="5858403" y="1736542"/>
            <a:ext cx="1106424" cy="1565415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61" idx="4"/>
          </p:cNvCxnSpPr>
          <p:nvPr/>
        </p:nvCxnSpPr>
        <p:spPr>
          <a:xfrm flipH="1" flipV="1">
            <a:off x="5852932" y="3304164"/>
            <a:ext cx="2218319" cy="2127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6954264" y="1732620"/>
            <a:ext cx="1112910" cy="1571546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6451546" y="2473237"/>
            <a:ext cx="1075602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flipV="1">
            <a:off x="6980248" y="2473237"/>
            <a:ext cx="546900" cy="831764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 flipH="1" flipV="1">
            <a:off x="6455964" y="2474033"/>
            <a:ext cx="535714" cy="819538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/>
          <p:cNvSpPr/>
          <p:nvPr/>
        </p:nvSpPr>
        <p:spPr>
          <a:xfrm>
            <a:off x="6954264" y="3266212"/>
            <a:ext cx="64008" cy="64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6411615" y="2430615"/>
            <a:ext cx="64008" cy="64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136" name="Oval 135"/>
          <p:cNvSpPr/>
          <p:nvPr/>
        </p:nvSpPr>
        <p:spPr>
          <a:xfrm>
            <a:off x="7478715" y="2442029"/>
            <a:ext cx="64008" cy="64008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137" name="AutoShape 30"/>
          <p:cNvSpPr>
            <a:spLocks noChangeArrowheads="1"/>
          </p:cNvSpPr>
          <p:nvPr/>
        </p:nvSpPr>
        <p:spPr bwMode="auto">
          <a:xfrm>
            <a:off x="2996201" y="393389"/>
            <a:ext cx="3279725" cy="246888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12700">
            <a:solidFill>
              <a:schemeClr val="tx1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b="0" kern="0" dirty="0" smtClea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38" name="AutoShape 30"/>
          <p:cNvSpPr>
            <a:spLocks noChangeArrowheads="1"/>
          </p:cNvSpPr>
          <p:nvPr/>
        </p:nvSpPr>
        <p:spPr bwMode="auto">
          <a:xfrm>
            <a:off x="818748" y="623382"/>
            <a:ext cx="1258589" cy="246888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12700">
            <a:solidFill>
              <a:schemeClr val="tx1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b="0" kern="0" dirty="0" smtClea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39" name="Rectangle 9"/>
          <p:cNvSpPr>
            <a:spLocks noChangeArrowheads="1"/>
          </p:cNvSpPr>
          <p:nvPr/>
        </p:nvSpPr>
        <p:spPr bwMode="auto">
          <a:xfrm>
            <a:off x="485254" y="328121"/>
            <a:ext cx="7575189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tabLst>
                <a:tab pos="341313" algn="l"/>
                <a:tab pos="508000" algn="l"/>
                <a:tab pos="514350" algn="l"/>
              </a:tabLst>
              <a:defRPr/>
            </a:pPr>
            <a:r>
              <a:rPr lang="en-US" sz="1600" kern="0" dirty="0" smtClean="0">
                <a:solidFill>
                  <a:srgbClr val="0000FF"/>
                </a:solidFill>
                <a:latin typeface="Bookman Old Style" pitchFamily="18" charset="0"/>
              </a:rPr>
              <a:t>Q. Find the area of the triangle formed by joining the </a:t>
            </a:r>
          </a:p>
          <a:p>
            <a:pPr algn="l">
              <a:tabLst>
                <a:tab pos="341313" algn="l"/>
                <a:tab pos="508000" algn="l"/>
                <a:tab pos="514350" algn="l"/>
              </a:tabLst>
              <a:defRPr/>
            </a:pPr>
            <a:r>
              <a:rPr lang="en-US" sz="1600" kern="0" dirty="0" smtClean="0">
                <a:solidFill>
                  <a:srgbClr val="0000FF"/>
                </a:solidFill>
                <a:latin typeface="Bookman Old Style" pitchFamily="18" charset="0"/>
              </a:rPr>
              <a:t>    mid–points of  the sides of the triangle whose vertices are (0, –1),  </a:t>
            </a:r>
          </a:p>
          <a:p>
            <a:pPr algn="l">
              <a:tabLst>
                <a:tab pos="341313" algn="l"/>
                <a:tab pos="508000" algn="l"/>
                <a:tab pos="514350" algn="l"/>
              </a:tabLst>
              <a:defRPr/>
            </a:pPr>
            <a:r>
              <a:rPr lang="en-US" sz="1600" kern="0" dirty="0" smtClean="0">
                <a:solidFill>
                  <a:srgbClr val="0000FF"/>
                </a:solidFill>
                <a:latin typeface="Bookman Old Style" pitchFamily="18" charset="0"/>
              </a:rPr>
              <a:t>    (2, 1) and (0, 3). </a:t>
            </a:r>
          </a:p>
          <a:p>
            <a:pPr algn="l">
              <a:tabLst>
                <a:tab pos="341313" algn="l"/>
                <a:tab pos="508000" algn="l"/>
                <a:tab pos="514350" algn="l"/>
              </a:tabLst>
              <a:defRPr/>
            </a:pPr>
            <a:r>
              <a:rPr lang="en-US" sz="1600" kern="0" dirty="0" smtClean="0">
                <a:solidFill>
                  <a:srgbClr val="0000FF"/>
                </a:solidFill>
                <a:latin typeface="Bookman Old Style" pitchFamily="18" charset="0"/>
              </a:rPr>
              <a:t>    Find the ratio of this area to the area of the given triangle.</a:t>
            </a:r>
            <a:endParaRPr lang="en-US" sz="1600" kern="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grpSp>
        <p:nvGrpSpPr>
          <p:cNvPr id="140" name="Group 139"/>
          <p:cNvGrpSpPr/>
          <p:nvPr/>
        </p:nvGrpSpPr>
        <p:grpSpPr>
          <a:xfrm>
            <a:off x="1154045" y="616782"/>
            <a:ext cx="3163809" cy="845877"/>
            <a:chOff x="5445968" y="2555273"/>
            <a:chExt cx="3163809" cy="845877"/>
          </a:xfrm>
        </p:grpSpPr>
        <p:sp>
          <p:nvSpPr>
            <p:cNvPr id="141" name="Rounded Rectangle 140"/>
            <p:cNvSpPr/>
            <p:nvPr/>
          </p:nvSpPr>
          <p:spPr bwMode="auto">
            <a:xfrm rot="10800000" flipH="1" flipV="1">
              <a:off x="5445968" y="2555273"/>
              <a:ext cx="3163809" cy="836821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defTabSz="913464"/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5516577" y="2570153"/>
              <a:ext cx="305089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latin typeface="Bookman Old Style" panose="02050604050505020204" pitchFamily="18" charset="0"/>
                  <a:sym typeface="Symbol"/>
                </a:rPr>
                <a:t>Which formula is used to find co-ordinates of midpoint of a segment</a:t>
              </a:r>
              <a:endParaRPr lang="en-US" sz="160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1434889" y="513062"/>
            <a:ext cx="2673538" cy="1098166"/>
            <a:chOff x="6072991" y="3797238"/>
            <a:chExt cx="2673538" cy="1098166"/>
          </a:xfrm>
        </p:grpSpPr>
        <p:grpSp>
          <p:nvGrpSpPr>
            <p:cNvPr id="144" name="Group 143"/>
            <p:cNvGrpSpPr/>
            <p:nvPr/>
          </p:nvGrpSpPr>
          <p:grpSpPr>
            <a:xfrm>
              <a:off x="6072991" y="3797238"/>
              <a:ext cx="2673538" cy="1098166"/>
              <a:chOff x="6072991" y="3797238"/>
              <a:chExt cx="2673538" cy="1098166"/>
            </a:xfrm>
          </p:grpSpPr>
          <p:sp>
            <p:nvSpPr>
              <p:cNvPr id="146" name="Rounded Rectangle 145"/>
              <p:cNvSpPr/>
              <p:nvPr/>
            </p:nvSpPr>
            <p:spPr bwMode="auto">
              <a:xfrm rot="10800000" flipH="1" flipV="1">
                <a:off x="6113844" y="3797238"/>
                <a:ext cx="2487815" cy="1098166"/>
              </a:xfrm>
              <a:prstGeom prst="roundRect">
                <a:avLst/>
              </a:prstGeom>
              <a:solidFill>
                <a:srgbClr val="800000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  <a:extLst/>
            </p:spPr>
            <p:txBody>
              <a:bodyPr vert="horz" wrap="square" lIns="91347" tIns="45669" rIns="91347" bIns="45669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3464"/>
                <a:endParaRPr lang="en-US" sz="1600" kern="0" dirty="0">
                  <a:solidFill>
                    <a:prstClr val="white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47" name="TextBox 146"/>
              <p:cNvSpPr txBox="1"/>
              <p:nvPr/>
            </p:nvSpPr>
            <p:spPr>
              <a:xfrm>
                <a:off x="6072991" y="3825320"/>
                <a:ext cx="26735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sym typeface="Symbol"/>
                  </a:rPr>
                  <a:t>Mid-Point Formula</a:t>
                </a:r>
                <a:endParaRPr lang="en-US" sz="16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grpSp>
            <p:nvGrpSpPr>
              <p:cNvPr id="148" name="Group 147"/>
              <p:cNvGrpSpPr/>
              <p:nvPr/>
            </p:nvGrpSpPr>
            <p:grpSpPr>
              <a:xfrm>
                <a:off x="6297081" y="4213585"/>
                <a:ext cx="2012919" cy="649358"/>
                <a:chOff x="4880340" y="5344209"/>
                <a:chExt cx="2012919" cy="649358"/>
              </a:xfrm>
            </p:grpSpPr>
            <p:grpSp>
              <p:nvGrpSpPr>
                <p:cNvPr id="149" name="Group 148"/>
                <p:cNvGrpSpPr/>
                <p:nvPr/>
              </p:nvGrpSpPr>
              <p:grpSpPr>
                <a:xfrm>
                  <a:off x="4880340" y="5344209"/>
                  <a:ext cx="1142785" cy="646282"/>
                  <a:chOff x="5952392" y="5314950"/>
                  <a:chExt cx="1142785" cy="646282"/>
                </a:xfrm>
              </p:grpSpPr>
              <p:grpSp>
                <p:nvGrpSpPr>
                  <p:cNvPr id="157" name="Group 156"/>
                  <p:cNvGrpSpPr/>
                  <p:nvPr/>
                </p:nvGrpSpPr>
                <p:grpSpPr>
                  <a:xfrm>
                    <a:off x="6008570" y="5314950"/>
                    <a:ext cx="1086607" cy="474784"/>
                    <a:chOff x="5104573" y="1413460"/>
                    <a:chExt cx="1086607" cy="474784"/>
                  </a:xfrm>
                </p:grpSpPr>
                <p:sp>
                  <p:nvSpPr>
                    <p:cNvPr id="160" name="TextBox 159"/>
                    <p:cNvSpPr txBox="1"/>
                    <p:nvPr/>
                  </p:nvSpPr>
                  <p:spPr>
                    <a:xfrm>
                      <a:off x="5935982" y="1549690"/>
                      <a:ext cx="255198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IN" sz="1600" smtClean="0">
                          <a:solidFill>
                            <a:srgbClr val="FFFF00"/>
                          </a:solidFill>
                          <a:latin typeface="Bookman Old Style" pitchFamily="18" charset="0"/>
                        </a:rPr>
                        <a:t>,</a:t>
                      </a:r>
                      <a:endParaRPr lang="en-IN" sz="1600" dirty="0">
                        <a:solidFill>
                          <a:srgbClr val="FFFF00"/>
                        </a:solidFill>
                        <a:latin typeface="Bookman Old Style" pitchFamily="18" charset="0"/>
                      </a:endParaRPr>
                    </a:p>
                  </p:txBody>
                </p:sp>
                <p:sp>
                  <p:nvSpPr>
                    <p:cNvPr id="161" name="TextBox 160"/>
                    <p:cNvSpPr txBox="1"/>
                    <p:nvPr/>
                  </p:nvSpPr>
                  <p:spPr>
                    <a:xfrm>
                      <a:off x="5352260" y="1431044"/>
                      <a:ext cx="308098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IN" sz="1600" dirty="0">
                          <a:solidFill>
                            <a:srgbClr val="FFFF00"/>
                          </a:solidFill>
                          <a:latin typeface="Bookman Old Style" pitchFamily="18" charset="0"/>
                        </a:rPr>
                        <a:t>+</a:t>
                      </a:r>
                    </a:p>
                  </p:txBody>
                </p:sp>
                <p:sp>
                  <p:nvSpPr>
                    <p:cNvPr id="162" name="Rectangle 161"/>
                    <p:cNvSpPr/>
                    <p:nvPr/>
                  </p:nvSpPr>
                  <p:spPr>
                    <a:xfrm>
                      <a:off x="5104573" y="1413460"/>
                      <a:ext cx="432299" cy="338554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sz="1600" i="1" dirty="0" smtClean="0">
                          <a:solidFill>
                            <a:srgbClr val="FFFF00"/>
                          </a:solidFill>
                          <a:latin typeface="Bookman Old Style" panose="02050604050505020204" pitchFamily="18" charset="0"/>
                          <a:ea typeface="Calibri" pitchFamily="34" charset="0"/>
                          <a:cs typeface="Calibri" pitchFamily="34" charset="0"/>
                        </a:rPr>
                        <a:t>x</a:t>
                      </a:r>
                      <a:r>
                        <a:rPr lang="en-US" sz="1600" baseline="-25000" dirty="0" smtClean="0">
                          <a:solidFill>
                            <a:srgbClr val="FFFF00"/>
                          </a:solidFill>
                          <a:latin typeface="Bookman Old Style" pitchFamily="18" charset="0"/>
                          <a:ea typeface="Calibri" pitchFamily="34" charset="0"/>
                          <a:cs typeface="Calibri" pitchFamily="34" charset="0"/>
                        </a:rPr>
                        <a:t>1</a:t>
                      </a:r>
                      <a:endParaRPr lang="en-IN" sz="1600" dirty="0">
                        <a:solidFill>
                          <a:srgbClr val="FFFF00"/>
                        </a:solidFill>
                        <a:latin typeface="Bookman Old Style" panose="02050604050505020204" pitchFamily="18" charset="0"/>
                      </a:endParaRPr>
                    </a:p>
                  </p:txBody>
                </p:sp>
                <p:sp>
                  <p:nvSpPr>
                    <p:cNvPr id="163" name="Rectangle 162"/>
                    <p:cNvSpPr/>
                    <p:nvPr/>
                  </p:nvSpPr>
                  <p:spPr>
                    <a:xfrm>
                      <a:off x="5539828" y="1413460"/>
                      <a:ext cx="401072" cy="33855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1600" i="1" dirty="0" smtClean="0">
                          <a:solidFill>
                            <a:srgbClr val="FFFF00"/>
                          </a:solidFill>
                          <a:latin typeface="Bookman Old Style" panose="02050604050505020204" pitchFamily="18" charset="0"/>
                          <a:ea typeface="Calibri" pitchFamily="34" charset="0"/>
                          <a:cs typeface="Calibri" pitchFamily="34" charset="0"/>
                        </a:rPr>
                        <a:t>x</a:t>
                      </a:r>
                      <a:r>
                        <a:rPr lang="en-US" sz="1600" baseline="-25000" dirty="0" smtClean="0">
                          <a:solidFill>
                            <a:srgbClr val="FFFF00"/>
                          </a:solidFill>
                          <a:latin typeface="Bookman Old Style" pitchFamily="18" charset="0"/>
                          <a:ea typeface="Calibri" pitchFamily="34" charset="0"/>
                          <a:cs typeface="Calibri" pitchFamily="34" charset="0"/>
                        </a:rPr>
                        <a:t>2</a:t>
                      </a:r>
                      <a:endParaRPr lang="en-IN" sz="1600" dirty="0">
                        <a:solidFill>
                          <a:srgbClr val="FFFF00"/>
                        </a:solidFill>
                        <a:latin typeface="Bookman Old Style" panose="02050604050505020204" pitchFamily="18" charset="0"/>
                      </a:endParaRPr>
                    </a:p>
                  </p:txBody>
                </p:sp>
              </p:grpSp>
              <p:cxnSp>
                <p:nvCxnSpPr>
                  <p:cNvPr id="158" name="Straight Connector 157"/>
                  <p:cNvCxnSpPr/>
                  <p:nvPr/>
                </p:nvCxnSpPr>
                <p:spPr>
                  <a:xfrm>
                    <a:off x="5952392" y="5663710"/>
                    <a:ext cx="914400" cy="0"/>
                  </a:xfrm>
                  <a:prstGeom prst="line">
                    <a:avLst/>
                  </a:prstGeom>
                  <a:ln w="28575">
                    <a:solidFill>
                      <a:srgbClr val="FFFF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9" name="Rectangle 4"/>
                  <p:cNvSpPr>
                    <a:spLocks noChangeArrowheads="1"/>
                  </p:cNvSpPr>
                  <p:nvPr/>
                </p:nvSpPr>
                <p:spPr bwMode="auto">
                  <a:xfrm>
                    <a:off x="6248400" y="5622678"/>
                    <a:ext cx="385454" cy="33855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spAutoFit/>
                  </a:bodyPr>
                  <a:lstStyle/>
                  <a:p>
                    <a:pPr>
                      <a:tabLst>
                        <a:tab pos="800100" algn="l"/>
                        <a:tab pos="3943350" algn="r"/>
                        <a:tab pos="4171950" algn="l"/>
                        <a:tab pos="4514850" algn="l"/>
                        <a:tab pos="5314950" algn="l"/>
                      </a:tabLst>
                    </a:pPr>
                    <a:r>
                      <a:rPr lang="en-US" sz="1600" dirty="0" smtClean="0">
                        <a:solidFill>
                          <a:srgbClr val="FFFF00"/>
                        </a:solidFill>
                        <a:latin typeface="Bookman Old Style" pitchFamily="18" charset="0"/>
                      </a:rPr>
                      <a:t>2</a:t>
                    </a:r>
                    <a:endParaRPr lang="en-US" sz="1600" dirty="0">
                      <a:solidFill>
                        <a:srgbClr val="FFFF00"/>
                      </a:solidFill>
                      <a:latin typeface="Bookman Old Style" pitchFamily="18" charset="0"/>
                      <a:sym typeface="Symbol" pitchFamily="18" charset="2"/>
                    </a:endParaRPr>
                  </a:p>
                </p:txBody>
              </p:sp>
            </p:grpSp>
            <p:grpSp>
              <p:nvGrpSpPr>
                <p:cNvPr id="150" name="Group 149"/>
                <p:cNvGrpSpPr/>
                <p:nvPr/>
              </p:nvGrpSpPr>
              <p:grpSpPr>
                <a:xfrm>
                  <a:off x="5962210" y="5356077"/>
                  <a:ext cx="931049" cy="637490"/>
                  <a:chOff x="7112976" y="5314950"/>
                  <a:chExt cx="931049" cy="637490"/>
                </a:xfrm>
              </p:grpSpPr>
              <p:grpSp>
                <p:nvGrpSpPr>
                  <p:cNvPr id="151" name="Group 150"/>
                  <p:cNvGrpSpPr/>
                  <p:nvPr/>
                </p:nvGrpSpPr>
                <p:grpSpPr>
                  <a:xfrm>
                    <a:off x="7197199" y="5314950"/>
                    <a:ext cx="846826" cy="373722"/>
                    <a:chOff x="6293202" y="1413460"/>
                    <a:chExt cx="846826" cy="373722"/>
                  </a:xfrm>
                </p:grpSpPr>
                <p:sp>
                  <p:nvSpPr>
                    <p:cNvPr id="154" name="TextBox 153"/>
                    <p:cNvSpPr txBox="1"/>
                    <p:nvPr/>
                  </p:nvSpPr>
                  <p:spPr>
                    <a:xfrm>
                      <a:off x="6557377" y="1448628"/>
                      <a:ext cx="308098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IN" sz="1600" dirty="0">
                          <a:solidFill>
                            <a:srgbClr val="FFFF00"/>
                          </a:solidFill>
                          <a:latin typeface="Bookman Old Style" pitchFamily="18" charset="0"/>
                        </a:rPr>
                        <a:t>+</a:t>
                      </a:r>
                    </a:p>
                  </p:txBody>
                </p:sp>
                <p:sp>
                  <p:nvSpPr>
                    <p:cNvPr id="155" name="Rectangle 154"/>
                    <p:cNvSpPr/>
                    <p:nvPr/>
                  </p:nvSpPr>
                  <p:spPr>
                    <a:xfrm>
                      <a:off x="6293202" y="1413460"/>
                      <a:ext cx="397866" cy="33855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1600" i="1" dirty="0" smtClean="0">
                          <a:solidFill>
                            <a:srgbClr val="FFFF00"/>
                          </a:solidFill>
                          <a:latin typeface="Bookman Old Style" panose="02050604050505020204" pitchFamily="18" charset="0"/>
                          <a:ea typeface="Calibri" pitchFamily="34" charset="0"/>
                          <a:cs typeface="Calibri" pitchFamily="34" charset="0"/>
                        </a:rPr>
                        <a:t>y</a:t>
                      </a:r>
                      <a:r>
                        <a:rPr lang="en-US" sz="1600" baseline="-25000" dirty="0" smtClean="0">
                          <a:solidFill>
                            <a:srgbClr val="FFFF00"/>
                          </a:solidFill>
                          <a:latin typeface="Bookman Old Style" pitchFamily="18" charset="0"/>
                          <a:ea typeface="Calibri" pitchFamily="34" charset="0"/>
                          <a:cs typeface="Calibri" pitchFamily="34" charset="0"/>
                        </a:rPr>
                        <a:t>1</a:t>
                      </a:r>
                      <a:endParaRPr lang="en-IN" sz="1600" dirty="0">
                        <a:solidFill>
                          <a:srgbClr val="FFFF00"/>
                        </a:solidFill>
                        <a:latin typeface="Bookman Old Style" panose="02050604050505020204" pitchFamily="18" charset="0"/>
                      </a:endParaRPr>
                    </a:p>
                  </p:txBody>
                </p:sp>
                <p:sp>
                  <p:nvSpPr>
                    <p:cNvPr id="156" name="Rectangle 155"/>
                    <p:cNvSpPr/>
                    <p:nvPr/>
                  </p:nvSpPr>
                  <p:spPr>
                    <a:xfrm>
                      <a:off x="6742162" y="1413460"/>
                      <a:ext cx="397866" cy="33855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1600" i="1" dirty="0" smtClean="0">
                          <a:solidFill>
                            <a:srgbClr val="FFFF00"/>
                          </a:solidFill>
                          <a:latin typeface="Bookman Old Style" panose="02050604050505020204" pitchFamily="18" charset="0"/>
                          <a:ea typeface="Calibri" pitchFamily="34" charset="0"/>
                          <a:cs typeface="Calibri" pitchFamily="34" charset="0"/>
                        </a:rPr>
                        <a:t>y</a:t>
                      </a:r>
                      <a:r>
                        <a:rPr lang="en-US" sz="1600" baseline="-25000" dirty="0" smtClean="0">
                          <a:solidFill>
                            <a:srgbClr val="FFFF00"/>
                          </a:solidFill>
                          <a:latin typeface="Bookman Old Style" pitchFamily="18" charset="0"/>
                          <a:ea typeface="Calibri" pitchFamily="34" charset="0"/>
                          <a:cs typeface="Calibri" pitchFamily="34" charset="0"/>
                        </a:rPr>
                        <a:t>2</a:t>
                      </a:r>
                      <a:endParaRPr lang="en-IN" sz="1600" dirty="0">
                        <a:solidFill>
                          <a:srgbClr val="FFFF00"/>
                        </a:solidFill>
                        <a:latin typeface="Bookman Old Style" panose="02050604050505020204" pitchFamily="18" charset="0"/>
                      </a:endParaRPr>
                    </a:p>
                  </p:txBody>
                </p:sp>
              </p:grpSp>
              <p:cxnSp>
                <p:nvCxnSpPr>
                  <p:cNvPr id="152" name="Straight Connector 151"/>
                  <p:cNvCxnSpPr/>
                  <p:nvPr/>
                </p:nvCxnSpPr>
                <p:spPr>
                  <a:xfrm>
                    <a:off x="7112976" y="5663710"/>
                    <a:ext cx="914400" cy="0"/>
                  </a:xfrm>
                  <a:prstGeom prst="line">
                    <a:avLst/>
                  </a:prstGeom>
                  <a:ln w="28575">
                    <a:solidFill>
                      <a:srgbClr val="FFFF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3" name="Rectangle 4"/>
                  <p:cNvSpPr>
                    <a:spLocks noChangeArrowheads="1"/>
                  </p:cNvSpPr>
                  <p:nvPr/>
                </p:nvSpPr>
                <p:spPr bwMode="auto">
                  <a:xfrm>
                    <a:off x="7408984" y="5613886"/>
                    <a:ext cx="385454" cy="33855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spAutoFit/>
                  </a:bodyPr>
                  <a:lstStyle/>
                  <a:p>
                    <a:pPr>
                      <a:tabLst>
                        <a:tab pos="800100" algn="l"/>
                        <a:tab pos="3943350" algn="r"/>
                        <a:tab pos="4171950" algn="l"/>
                        <a:tab pos="4514850" algn="l"/>
                        <a:tab pos="5314950" algn="l"/>
                      </a:tabLst>
                    </a:pPr>
                    <a:r>
                      <a:rPr lang="en-US" sz="1600" dirty="0" smtClean="0">
                        <a:solidFill>
                          <a:srgbClr val="FFFF00"/>
                        </a:solidFill>
                        <a:latin typeface="Bookman Old Style" pitchFamily="18" charset="0"/>
                      </a:rPr>
                      <a:t>2</a:t>
                    </a:r>
                    <a:endParaRPr lang="en-US" sz="1600" dirty="0">
                      <a:solidFill>
                        <a:srgbClr val="FFFF00"/>
                      </a:solidFill>
                      <a:latin typeface="Bookman Old Style" pitchFamily="18" charset="0"/>
                      <a:sym typeface="Symbol" pitchFamily="18" charset="2"/>
                    </a:endParaRPr>
                  </a:p>
                </p:txBody>
              </p:sp>
            </p:grpSp>
          </p:grpSp>
        </p:grpSp>
        <p:sp>
          <p:nvSpPr>
            <p:cNvPr id="145" name="Double Bracket 144"/>
            <p:cNvSpPr/>
            <p:nvPr/>
          </p:nvSpPr>
          <p:spPr>
            <a:xfrm>
              <a:off x="6233357" y="4213585"/>
              <a:ext cx="2141559" cy="635976"/>
            </a:xfrm>
            <a:prstGeom prst="bracketPair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 sz="1600">
                <a:solidFill>
                  <a:prstClr val="black"/>
                </a:solidFill>
              </a:endParaRPr>
            </a:p>
          </p:txBody>
        </p:sp>
      </p:grpSp>
      <p:sp>
        <p:nvSpPr>
          <p:cNvPr id="164" name="Rectangle 163"/>
          <p:cNvSpPr/>
          <p:nvPr/>
        </p:nvSpPr>
        <p:spPr>
          <a:xfrm>
            <a:off x="1746976" y="1003781"/>
            <a:ext cx="296838" cy="261420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2200842" y="1011258"/>
            <a:ext cx="301752" cy="265176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2882990" y="1011258"/>
            <a:ext cx="301752" cy="265176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3342116" y="1011258"/>
            <a:ext cx="301752" cy="265176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1740147" y="997146"/>
            <a:ext cx="296838" cy="261420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2194013" y="1004623"/>
            <a:ext cx="301752" cy="265176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2876161" y="1004623"/>
            <a:ext cx="301752" cy="265176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3335287" y="1004623"/>
            <a:ext cx="301752" cy="265176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172" name="Rectangle 171"/>
          <p:cNvSpPr/>
          <p:nvPr/>
        </p:nvSpPr>
        <p:spPr>
          <a:xfrm>
            <a:off x="1720597" y="1003863"/>
            <a:ext cx="296838" cy="261420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2174463" y="1011340"/>
            <a:ext cx="301752" cy="265176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2856611" y="1011340"/>
            <a:ext cx="301752" cy="265176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3315737" y="1011340"/>
            <a:ext cx="301752" cy="265176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176" name="Rectangular Callout 175"/>
          <p:cNvSpPr/>
          <p:nvPr/>
        </p:nvSpPr>
        <p:spPr>
          <a:xfrm>
            <a:off x="5657922" y="925945"/>
            <a:ext cx="1672817" cy="418447"/>
          </a:xfrm>
          <a:prstGeom prst="wedgeRectCallout">
            <a:avLst>
              <a:gd name="adj1" fmla="val 32338"/>
              <a:gd name="adj2" fmla="val 82856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5686131" y="1005083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6479154" y="1001623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5597299" y="946305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kern="0" dirty="0" smtClean="0">
                <a:solidFill>
                  <a:prstClr val="white"/>
                </a:solidFill>
                <a:latin typeface="Bookman Old Style" pitchFamily="18" charset="0"/>
              </a:rPr>
              <a:t>x</a:t>
            </a:r>
            <a:r>
              <a:rPr lang="en-US" sz="1600" kern="0" baseline="-25000" dirty="0" smtClean="0">
                <a:solidFill>
                  <a:prstClr val="white"/>
                </a:solidFill>
                <a:latin typeface="Bookman Old Style" pitchFamily="18" charset="0"/>
              </a:rPr>
              <a:t>1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</a:rPr>
              <a:t> = 0,</a:t>
            </a:r>
            <a:endParaRPr lang="en-IN" sz="16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6418014" y="946305"/>
            <a:ext cx="901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kern="0" dirty="0" smtClean="0">
                <a:solidFill>
                  <a:prstClr val="white"/>
                </a:solidFill>
                <a:latin typeface="Bookman Old Style" pitchFamily="18" charset="0"/>
              </a:rPr>
              <a:t>y</a:t>
            </a:r>
            <a:r>
              <a:rPr lang="en-US" sz="1600" kern="0" baseline="-25000" dirty="0" smtClean="0">
                <a:solidFill>
                  <a:prstClr val="white"/>
                </a:solidFill>
                <a:latin typeface="Bookman Old Style" pitchFamily="18" charset="0"/>
              </a:rPr>
              <a:t>1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</a:rPr>
              <a:t> = –1</a:t>
            </a:r>
            <a:endParaRPr lang="en-IN" sz="16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1" name="Rectangular Callout 180"/>
          <p:cNvSpPr/>
          <p:nvPr/>
        </p:nvSpPr>
        <p:spPr>
          <a:xfrm>
            <a:off x="5609973" y="905585"/>
            <a:ext cx="1672817" cy="418447"/>
          </a:xfrm>
          <a:prstGeom prst="wedgeRectCallout">
            <a:avLst>
              <a:gd name="adj1" fmla="val 32338"/>
              <a:gd name="adj2" fmla="val 82856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82" name="Rectangle 181"/>
          <p:cNvSpPr/>
          <p:nvPr/>
        </p:nvSpPr>
        <p:spPr>
          <a:xfrm>
            <a:off x="5686822" y="984723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83" name="Rectangle 182"/>
          <p:cNvSpPr/>
          <p:nvPr/>
        </p:nvSpPr>
        <p:spPr>
          <a:xfrm>
            <a:off x="6479845" y="981263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5597990" y="925945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kern="0" dirty="0" smtClean="0">
                <a:solidFill>
                  <a:prstClr val="white"/>
                </a:solidFill>
                <a:latin typeface="Bookman Old Style" pitchFamily="18" charset="0"/>
              </a:rPr>
              <a:t>x</a:t>
            </a:r>
            <a:r>
              <a:rPr lang="en-US" sz="1600" kern="0" baseline="-25000" dirty="0" smtClean="0">
                <a:solidFill>
                  <a:prstClr val="white"/>
                </a:solidFill>
                <a:latin typeface="Bookman Old Style" pitchFamily="18" charset="0"/>
              </a:rPr>
              <a:t>2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</a:rPr>
              <a:t> = 0,</a:t>
            </a:r>
            <a:endParaRPr lang="en-IN" sz="16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6418705" y="925945"/>
            <a:ext cx="901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kern="0" dirty="0" smtClean="0">
                <a:solidFill>
                  <a:prstClr val="white"/>
                </a:solidFill>
                <a:latin typeface="Bookman Old Style" pitchFamily="18" charset="0"/>
              </a:rPr>
              <a:t>y</a:t>
            </a:r>
            <a:r>
              <a:rPr lang="en-US" sz="1600" kern="0" baseline="-25000" dirty="0" smtClean="0">
                <a:solidFill>
                  <a:prstClr val="white"/>
                </a:solidFill>
                <a:latin typeface="Bookman Old Style" pitchFamily="18" charset="0"/>
              </a:rPr>
              <a:t>2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</a:rPr>
              <a:t> = –1</a:t>
            </a:r>
            <a:endParaRPr lang="en-IN" sz="16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55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"/>
                            </p:stCondLst>
                            <p:childTnLst>
                              <p:par>
                                <p:cTn id="1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000"/>
                            </p:stCondLst>
                            <p:childTnLst>
                              <p:par>
                                <p:cTn id="1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35" presetClass="emph" presetSubtype="0" repeatCount="35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8" dur="4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9" presetID="35" presetClass="emph" presetSubtype="0" repeatCount="3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0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9" fill="hold">
                      <p:stCondLst>
                        <p:cond delay="indefinite"/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fill="hold">
                      <p:stCondLst>
                        <p:cond delay="indefinite"/>
                      </p:stCondLst>
                      <p:childTnLst>
                        <p:par>
                          <p:cTn id="395" fill="hold">
                            <p:stCondLst>
                              <p:cond delay="0"/>
                            </p:stCondLst>
                            <p:childTnLst>
                              <p:par>
                                <p:cTn id="3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4" fill="hold">
                      <p:stCondLst>
                        <p:cond delay="indefinite"/>
                      </p:stCondLst>
                      <p:childTnLst>
                        <p:par>
                          <p:cTn id="445" fill="hold">
                            <p:stCondLst>
                              <p:cond delay="0"/>
                            </p:stCondLst>
                            <p:childTnLst>
                              <p:par>
                                <p:cTn id="4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9" fill="hold">
                      <p:stCondLst>
                        <p:cond delay="indefinite"/>
                      </p:stCondLst>
                      <p:childTnLst>
                        <p:par>
                          <p:cTn id="450" fill="hold">
                            <p:stCondLst>
                              <p:cond delay="0"/>
                            </p:stCondLst>
                            <p:childTnLst>
                              <p:par>
                                <p:cTn id="451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4" fill="hold">
                      <p:stCondLst>
                        <p:cond delay="indefinite"/>
                      </p:stCondLst>
                      <p:childTnLst>
                        <p:par>
                          <p:cTn id="455" fill="hold">
                            <p:stCondLst>
                              <p:cond delay="0"/>
                            </p:stCondLst>
                            <p:childTnLst>
                              <p:par>
                                <p:cTn id="4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9" fill="hold">
                      <p:stCondLst>
                        <p:cond delay="indefinite"/>
                      </p:stCondLst>
                      <p:childTnLst>
                        <p:par>
                          <p:cTn id="460" fill="hold">
                            <p:stCondLst>
                              <p:cond delay="0"/>
                            </p:stCondLst>
                            <p:childTnLst>
                              <p:par>
                                <p:cTn id="4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4" fill="hold">
                      <p:stCondLst>
                        <p:cond delay="indefinite"/>
                      </p:stCondLst>
                      <p:childTnLst>
                        <p:par>
                          <p:cTn id="465" fill="hold">
                            <p:stCondLst>
                              <p:cond delay="0"/>
                            </p:stCondLst>
                            <p:childTnLst>
                              <p:par>
                                <p:cTn id="4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9" fill="hold">
                      <p:stCondLst>
                        <p:cond delay="indefinite"/>
                      </p:stCondLst>
                      <p:childTnLst>
                        <p:par>
                          <p:cTn id="470" fill="hold">
                            <p:stCondLst>
                              <p:cond delay="0"/>
                            </p:stCondLst>
                            <p:childTnLst>
                              <p:par>
                                <p:cTn id="4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8" fill="hold">
                      <p:stCondLst>
                        <p:cond delay="indefinite"/>
                      </p:stCondLst>
                      <p:childTnLst>
                        <p:par>
                          <p:cTn id="479" fill="hold">
                            <p:stCondLst>
                              <p:cond delay="0"/>
                            </p:stCondLst>
                            <p:childTnLst>
                              <p:par>
                                <p:cTn id="4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3" fill="hold">
                      <p:stCondLst>
                        <p:cond delay="indefinite"/>
                      </p:stCondLst>
                      <p:childTnLst>
                        <p:par>
                          <p:cTn id="484" fill="hold">
                            <p:stCondLst>
                              <p:cond delay="0"/>
                            </p:stCondLst>
                            <p:childTnLst>
                              <p:par>
                                <p:cTn id="4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8" fill="hold">
                      <p:stCondLst>
                        <p:cond delay="indefinite"/>
                      </p:stCondLst>
                      <p:childTnLst>
                        <p:par>
                          <p:cTn id="489" fill="hold">
                            <p:stCondLst>
                              <p:cond delay="0"/>
                            </p:stCondLst>
                            <p:childTnLst>
                              <p:par>
                                <p:cTn id="4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3" fill="hold">
                      <p:stCondLst>
                        <p:cond delay="indefinite"/>
                      </p:stCondLst>
                      <p:childTnLst>
                        <p:par>
                          <p:cTn id="494" fill="hold">
                            <p:stCondLst>
                              <p:cond delay="0"/>
                            </p:stCondLst>
                            <p:childTnLst>
                              <p:par>
                                <p:cTn id="4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8" fill="hold">
                      <p:stCondLst>
                        <p:cond delay="indefinite"/>
                      </p:stCondLst>
                      <p:childTnLst>
                        <p:par>
                          <p:cTn id="499" fill="hold">
                            <p:stCondLst>
                              <p:cond delay="0"/>
                            </p:stCondLst>
                            <p:childTnLst>
                              <p:par>
                                <p:cTn id="5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3" fill="hold">
                      <p:stCondLst>
                        <p:cond delay="indefinite"/>
                      </p:stCondLst>
                      <p:childTnLst>
                        <p:par>
                          <p:cTn id="504" fill="hold">
                            <p:stCondLst>
                              <p:cond delay="0"/>
                            </p:stCondLst>
                            <p:childTnLst>
                              <p:par>
                                <p:cTn id="5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7" fill="hold">
                      <p:stCondLst>
                        <p:cond delay="indefinite"/>
                      </p:stCondLst>
                      <p:childTnLst>
                        <p:par>
                          <p:cTn id="508" fill="hold">
                            <p:stCondLst>
                              <p:cond delay="0"/>
                            </p:stCondLst>
                            <p:childTnLst>
                              <p:par>
                                <p:cTn id="5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2" fill="hold">
                      <p:stCondLst>
                        <p:cond delay="indefinite"/>
                      </p:stCondLst>
                      <p:childTnLst>
                        <p:par>
                          <p:cTn id="513" fill="hold">
                            <p:stCondLst>
                              <p:cond delay="0"/>
                            </p:stCondLst>
                            <p:childTnLst>
                              <p:par>
                                <p:cTn id="514" presetID="35" presetClass="emph" presetSubtype="0" repeatCount="35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15" dur="4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35" presetClass="emph" presetSubtype="0" repeatCount="3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17" dur="4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8" fill="hold">
                      <p:stCondLst>
                        <p:cond delay="indefinite"/>
                      </p:stCondLst>
                      <p:childTnLst>
                        <p:par>
                          <p:cTn id="519" fill="hold">
                            <p:stCondLst>
                              <p:cond delay="0"/>
                            </p:stCondLst>
                            <p:childTnLst>
                              <p:par>
                                <p:cTn id="5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3" fill="hold">
                      <p:stCondLst>
                        <p:cond delay="indefinite"/>
                      </p:stCondLst>
                      <p:childTnLst>
                        <p:par>
                          <p:cTn id="524" fill="hold">
                            <p:stCondLst>
                              <p:cond delay="0"/>
                            </p:stCondLst>
                            <p:childTnLst>
                              <p:par>
                                <p:cTn id="5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8" fill="hold">
                      <p:stCondLst>
                        <p:cond delay="indefinite"/>
                      </p:stCondLst>
                      <p:childTnLst>
                        <p:par>
                          <p:cTn id="529" fill="hold">
                            <p:stCondLst>
                              <p:cond delay="0"/>
                            </p:stCondLst>
                            <p:childTnLst>
                              <p:par>
                                <p:cTn id="5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3" fill="hold">
                      <p:stCondLst>
                        <p:cond delay="indefinite"/>
                      </p:stCondLst>
                      <p:childTnLst>
                        <p:par>
                          <p:cTn id="534" fill="hold">
                            <p:stCondLst>
                              <p:cond delay="0"/>
                            </p:stCondLst>
                            <p:childTnLst>
                              <p:par>
                                <p:cTn id="5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8" fill="hold">
                      <p:stCondLst>
                        <p:cond delay="indefinite"/>
                      </p:stCondLst>
                      <p:childTnLst>
                        <p:par>
                          <p:cTn id="539" fill="hold">
                            <p:stCondLst>
                              <p:cond delay="0"/>
                            </p:stCondLst>
                            <p:childTnLst>
                              <p:par>
                                <p:cTn id="5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1" fill="hold">
                      <p:stCondLst>
                        <p:cond delay="indefinite"/>
                      </p:stCondLst>
                      <p:childTnLst>
                        <p:par>
                          <p:cTn id="552" fill="hold">
                            <p:stCondLst>
                              <p:cond delay="0"/>
                            </p:stCondLst>
                            <p:childTnLst>
                              <p:par>
                                <p:cTn id="5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6" fill="hold">
                      <p:stCondLst>
                        <p:cond delay="indefinite"/>
                      </p:stCondLst>
                      <p:childTnLst>
                        <p:par>
                          <p:cTn id="557" fill="hold">
                            <p:stCondLst>
                              <p:cond delay="0"/>
                            </p:stCondLst>
                            <p:childTnLst>
                              <p:par>
                                <p:cTn id="5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1" fill="hold">
                      <p:stCondLst>
                        <p:cond delay="indefinite"/>
                      </p:stCondLst>
                      <p:childTnLst>
                        <p:par>
                          <p:cTn id="562" fill="hold">
                            <p:stCondLst>
                              <p:cond delay="0"/>
                            </p:stCondLst>
                            <p:childTnLst>
                              <p:par>
                                <p:cTn id="5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6" fill="hold">
                      <p:stCondLst>
                        <p:cond delay="indefinite"/>
                      </p:stCondLst>
                      <p:childTnLst>
                        <p:par>
                          <p:cTn id="567" fill="hold">
                            <p:stCondLst>
                              <p:cond delay="0"/>
                            </p:stCondLst>
                            <p:childTnLst>
                              <p:par>
                                <p:cTn id="5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1" fill="hold">
                      <p:stCondLst>
                        <p:cond delay="indefinite"/>
                      </p:stCondLst>
                      <p:childTnLst>
                        <p:par>
                          <p:cTn id="572" fill="hold">
                            <p:stCondLst>
                              <p:cond delay="0"/>
                            </p:stCondLst>
                            <p:childTnLst>
                              <p:par>
                                <p:cTn id="5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9" fill="hold">
                      <p:stCondLst>
                        <p:cond delay="indefinite"/>
                      </p:stCondLst>
                      <p:childTnLst>
                        <p:par>
                          <p:cTn id="580" fill="hold">
                            <p:stCondLst>
                              <p:cond delay="0"/>
                            </p:stCondLst>
                            <p:childTnLst>
                              <p:par>
                                <p:cTn id="5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4" fill="hold">
                      <p:stCondLst>
                        <p:cond delay="indefinite"/>
                      </p:stCondLst>
                      <p:childTnLst>
                        <p:par>
                          <p:cTn id="585" fill="hold">
                            <p:stCondLst>
                              <p:cond delay="0"/>
                            </p:stCondLst>
                            <p:childTnLst>
                              <p:par>
                                <p:cTn id="5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9" fill="hold">
                      <p:stCondLst>
                        <p:cond delay="indefinite"/>
                      </p:stCondLst>
                      <p:childTnLst>
                        <p:par>
                          <p:cTn id="590" fill="hold">
                            <p:stCondLst>
                              <p:cond delay="0"/>
                            </p:stCondLst>
                            <p:childTnLst>
                              <p:par>
                                <p:cTn id="5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4" fill="hold">
                      <p:stCondLst>
                        <p:cond delay="indefinite"/>
                      </p:stCondLst>
                      <p:childTnLst>
                        <p:par>
                          <p:cTn id="595" fill="hold">
                            <p:stCondLst>
                              <p:cond delay="0"/>
                            </p:stCondLst>
                            <p:childTnLst>
                              <p:par>
                                <p:cTn id="5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9" fill="hold">
                      <p:stCondLst>
                        <p:cond delay="indefinite"/>
                      </p:stCondLst>
                      <p:childTnLst>
                        <p:par>
                          <p:cTn id="600" fill="hold">
                            <p:stCondLst>
                              <p:cond delay="0"/>
                            </p:stCondLst>
                            <p:childTnLst>
                              <p:par>
                                <p:cTn id="6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4" fill="hold">
                      <p:stCondLst>
                        <p:cond delay="indefinite"/>
                      </p:stCondLst>
                      <p:childTnLst>
                        <p:par>
                          <p:cTn id="605" fill="hold">
                            <p:stCondLst>
                              <p:cond delay="0"/>
                            </p:stCondLst>
                            <p:childTnLst>
                              <p:par>
                                <p:cTn id="6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9" fill="hold">
                      <p:stCondLst>
                        <p:cond delay="indefinite"/>
                      </p:stCondLst>
                      <p:childTnLst>
                        <p:par>
                          <p:cTn id="610" fill="hold">
                            <p:stCondLst>
                              <p:cond delay="0"/>
                            </p:stCondLst>
                            <p:childTnLst>
                              <p:par>
                                <p:cTn id="6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6" fill="hold">
                      <p:stCondLst>
                        <p:cond delay="indefinite"/>
                      </p:stCondLst>
                      <p:childTnLst>
                        <p:par>
                          <p:cTn id="617" fill="hold">
                            <p:stCondLst>
                              <p:cond delay="0"/>
                            </p:stCondLst>
                            <p:childTnLst>
                              <p:par>
                                <p:cTn id="6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1" fill="hold">
                      <p:stCondLst>
                        <p:cond delay="indefinite"/>
                      </p:stCondLst>
                      <p:childTnLst>
                        <p:par>
                          <p:cTn id="622" fill="hold">
                            <p:stCondLst>
                              <p:cond delay="0"/>
                            </p:stCondLst>
                            <p:childTnLst>
                              <p:par>
                                <p:cTn id="6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6" fill="hold">
                      <p:stCondLst>
                        <p:cond delay="indefinite"/>
                      </p:stCondLst>
                      <p:childTnLst>
                        <p:par>
                          <p:cTn id="627" fill="hold">
                            <p:stCondLst>
                              <p:cond delay="0"/>
                            </p:stCondLst>
                            <p:childTnLst>
                              <p:par>
                                <p:cTn id="6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1" fill="hold">
                      <p:stCondLst>
                        <p:cond delay="indefinite"/>
                      </p:stCondLst>
                      <p:childTnLst>
                        <p:par>
                          <p:cTn id="632" fill="hold">
                            <p:stCondLst>
                              <p:cond delay="0"/>
                            </p:stCondLst>
                            <p:childTnLst>
                              <p:par>
                                <p:cTn id="6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6" fill="hold">
                      <p:stCondLst>
                        <p:cond delay="indefinite"/>
                      </p:stCondLst>
                      <p:childTnLst>
                        <p:par>
                          <p:cTn id="637" fill="hold">
                            <p:stCondLst>
                              <p:cond delay="0"/>
                            </p:stCondLst>
                            <p:childTnLst>
                              <p:par>
                                <p:cTn id="6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3" fill="hold">
                      <p:stCondLst>
                        <p:cond delay="indefinite"/>
                      </p:stCondLst>
                      <p:childTnLst>
                        <p:par>
                          <p:cTn id="644" fill="hold">
                            <p:stCondLst>
                              <p:cond delay="0"/>
                            </p:stCondLst>
                            <p:childTnLst>
                              <p:par>
                                <p:cTn id="6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8" fill="hold">
                      <p:stCondLst>
                        <p:cond delay="indefinite"/>
                      </p:stCondLst>
                      <p:childTnLst>
                        <p:par>
                          <p:cTn id="649" fill="hold">
                            <p:stCondLst>
                              <p:cond delay="0"/>
                            </p:stCondLst>
                            <p:childTnLst>
                              <p:par>
                                <p:cTn id="6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3" fill="hold">
                      <p:stCondLst>
                        <p:cond delay="indefinite"/>
                      </p:stCondLst>
                      <p:childTnLst>
                        <p:par>
                          <p:cTn id="654" fill="hold">
                            <p:stCondLst>
                              <p:cond delay="0"/>
                            </p:stCondLst>
                            <p:childTnLst>
                              <p:par>
                                <p:cTn id="655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1" fill="hold">
                      <p:stCondLst>
                        <p:cond delay="indefinite"/>
                      </p:stCondLst>
                      <p:childTnLst>
                        <p:par>
                          <p:cTn id="672" fill="hold">
                            <p:stCondLst>
                              <p:cond delay="0"/>
                            </p:stCondLst>
                            <p:childTnLst>
                              <p:par>
                                <p:cTn id="6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6" fill="hold">
                      <p:stCondLst>
                        <p:cond delay="indefinite"/>
                      </p:stCondLst>
                      <p:childTnLst>
                        <p:par>
                          <p:cTn id="677" fill="hold">
                            <p:stCondLst>
                              <p:cond delay="0"/>
                            </p:stCondLst>
                            <p:childTnLst>
                              <p:par>
                                <p:cTn id="6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1" fill="hold">
                      <p:stCondLst>
                        <p:cond delay="indefinite"/>
                      </p:stCondLst>
                      <p:childTnLst>
                        <p:par>
                          <p:cTn id="682" fill="hold">
                            <p:stCondLst>
                              <p:cond delay="0"/>
                            </p:stCondLst>
                            <p:childTnLst>
                              <p:par>
                                <p:cTn id="6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6" fill="hold">
                      <p:stCondLst>
                        <p:cond delay="indefinite"/>
                      </p:stCondLst>
                      <p:childTnLst>
                        <p:par>
                          <p:cTn id="687" fill="hold">
                            <p:stCondLst>
                              <p:cond delay="0"/>
                            </p:stCondLst>
                            <p:childTnLst>
                              <p:par>
                                <p:cTn id="688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1" fill="hold">
                      <p:stCondLst>
                        <p:cond delay="indefinite"/>
                      </p:stCondLst>
                      <p:childTnLst>
                        <p:par>
                          <p:cTn id="692" fill="hold">
                            <p:stCondLst>
                              <p:cond delay="0"/>
                            </p:stCondLst>
                            <p:childTnLst>
                              <p:par>
                                <p:cTn id="6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6" fill="hold">
                      <p:stCondLst>
                        <p:cond delay="indefinite"/>
                      </p:stCondLst>
                      <p:childTnLst>
                        <p:par>
                          <p:cTn id="697" fill="hold">
                            <p:stCondLst>
                              <p:cond delay="0"/>
                            </p:stCondLst>
                            <p:childTnLst>
                              <p:par>
                                <p:cTn id="6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1" fill="hold">
                      <p:stCondLst>
                        <p:cond delay="indefinite"/>
                      </p:stCondLst>
                      <p:childTnLst>
                        <p:par>
                          <p:cTn id="702" fill="hold">
                            <p:stCondLst>
                              <p:cond delay="0"/>
                            </p:stCondLst>
                            <p:childTnLst>
                              <p:par>
                                <p:cTn id="7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6" fill="hold">
                      <p:stCondLst>
                        <p:cond delay="indefinite"/>
                      </p:stCondLst>
                      <p:childTnLst>
                        <p:par>
                          <p:cTn id="707" fill="hold">
                            <p:stCondLst>
                              <p:cond delay="0"/>
                            </p:stCondLst>
                            <p:childTnLst>
                              <p:par>
                                <p:cTn id="7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1" fill="hold">
                      <p:stCondLst>
                        <p:cond delay="indefinite"/>
                      </p:stCondLst>
                      <p:childTnLst>
                        <p:par>
                          <p:cTn id="712" fill="hold">
                            <p:stCondLst>
                              <p:cond delay="0"/>
                            </p:stCondLst>
                            <p:childTnLst>
                              <p:par>
                                <p:cTn id="7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5" fill="hold">
                      <p:stCondLst>
                        <p:cond delay="indefinite"/>
                      </p:stCondLst>
                      <p:childTnLst>
                        <p:par>
                          <p:cTn id="716" fill="hold">
                            <p:stCondLst>
                              <p:cond delay="0"/>
                            </p:stCondLst>
                            <p:childTnLst>
                              <p:par>
                                <p:cTn id="717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0" fill="hold">
                      <p:stCondLst>
                        <p:cond delay="indefinite"/>
                      </p:stCondLst>
                      <p:childTnLst>
                        <p:par>
                          <p:cTn id="721" fill="hold">
                            <p:stCondLst>
                              <p:cond delay="0"/>
                            </p:stCondLst>
                            <p:childTnLst>
                              <p:par>
                                <p:cTn id="7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5" fill="hold">
                      <p:stCondLst>
                        <p:cond delay="indefinite"/>
                      </p:stCondLst>
                      <p:childTnLst>
                        <p:par>
                          <p:cTn id="726" fill="hold">
                            <p:stCondLst>
                              <p:cond delay="0"/>
                            </p:stCondLst>
                            <p:childTnLst>
                              <p:par>
                                <p:cTn id="7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0" fill="hold">
                      <p:stCondLst>
                        <p:cond delay="indefinite"/>
                      </p:stCondLst>
                      <p:childTnLst>
                        <p:par>
                          <p:cTn id="731" fill="hold">
                            <p:stCondLst>
                              <p:cond delay="0"/>
                            </p:stCondLst>
                            <p:childTnLst>
                              <p:par>
                                <p:cTn id="7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4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5" fill="hold">
                      <p:stCondLst>
                        <p:cond delay="indefinite"/>
                      </p:stCondLst>
                      <p:childTnLst>
                        <p:par>
                          <p:cTn id="736" fill="hold">
                            <p:stCondLst>
                              <p:cond delay="0"/>
                            </p:stCondLst>
                            <p:childTnLst>
                              <p:par>
                                <p:cTn id="7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0" fill="hold">
                      <p:stCondLst>
                        <p:cond delay="indefinite"/>
                      </p:stCondLst>
                      <p:childTnLst>
                        <p:par>
                          <p:cTn id="741" fill="hold">
                            <p:stCondLst>
                              <p:cond delay="0"/>
                            </p:stCondLst>
                            <p:childTnLst>
                              <p:par>
                                <p:cTn id="7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4" fill="hold">
                      <p:stCondLst>
                        <p:cond delay="indefinite"/>
                      </p:stCondLst>
                      <p:childTnLst>
                        <p:par>
                          <p:cTn id="745" fill="hold">
                            <p:stCondLst>
                              <p:cond delay="0"/>
                            </p:stCondLst>
                            <p:childTnLst>
                              <p:par>
                                <p:cTn id="7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9" fill="hold">
                      <p:stCondLst>
                        <p:cond delay="indefinite"/>
                      </p:stCondLst>
                      <p:childTnLst>
                        <p:par>
                          <p:cTn id="750" fill="hold">
                            <p:stCondLst>
                              <p:cond delay="0"/>
                            </p:stCondLst>
                            <p:childTnLst>
                              <p:par>
                                <p:cTn id="751" presetID="35" presetClass="emph" presetSubtype="0" repeatCount="35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52" dur="4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3" presetID="35" presetClass="emph" presetSubtype="0" repeatCount="3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54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5" fill="hold">
                      <p:stCondLst>
                        <p:cond delay="indefinite"/>
                      </p:stCondLst>
                      <p:childTnLst>
                        <p:par>
                          <p:cTn id="756" fill="hold">
                            <p:stCondLst>
                              <p:cond delay="0"/>
                            </p:stCondLst>
                            <p:childTnLst>
                              <p:par>
                                <p:cTn id="7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0" fill="hold">
                      <p:stCondLst>
                        <p:cond delay="indefinite"/>
                      </p:stCondLst>
                      <p:childTnLst>
                        <p:par>
                          <p:cTn id="761" fill="hold">
                            <p:stCondLst>
                              <p:cond delay="0"/>
                            </p:stCondLst>
                            <p:childTnLst>
                              <p:par>
                                <p:cTn id="7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5" fill="hold">
                      <p:stCondLst>
                        <p:cond delay="indefinite"/>
                      </p:stCondLst>
                      <p:childTnLst>
                        <p:par>
                          <p:cTn id="766" fill="hold">
                            <p:stCondLst>
                              <p:cond delay="0"/>
                            </p:stCondLst>
                            <p:childTnLst>
                              <p:par>
                                <p:cTn id="7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9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0" fill="hold">
                      <p:stCondLst>
                        <p:cond delay="indefinite"/>
                      </p:stCondLst>
                      <p:childTnLst>
                        <p:par>
                          <p:cTn id="771" fill="hold">
                            <p:stCondLst>
                              <p:cond delay="0"/>
                            </p:stCondLst>
                            <p:childTnLst>
                              <p:par>
                                <p:cTn id="7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5" fill="hold">
                      <p:stCondLst>
                        <p:cond delay="indefinite"/>
                      </p:stCondLst>
                      <p:childTnLst>
                        <p:par>
                          <p:cTn id="776" fill="hold">
                            <p:stCondLst>
                              <p:cond delay="0"/>
                            </p:stCondLst>
                            <p:childTnLst>
                              <p:par>
                                <p:cTn id="7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0" fill="hold">
                      <p:stCondLst>
                        <p:cond delay="indefinite"/>
                      </p:stCondLst>
                      <p:childTnLst>
                        <p:par>
                          <p:cTn id="781" fill="hold">
                            <p:stCondLst>
                              <p:cond delay="0"/>
                            </p:stCondLst>
                            <p:childTnLst>
                              <p:par>
                                <p:cTn id="7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8" fill="hold">
                      <p:stCondLst>
                        <p:cond delay="indefinite"/>
                      </p:stCondLst>
                      <p:childTnLst>
                        <p:par>
                          <p:cTn id="789" fill="hold">
                            <p:stCondLst>
                              <p:cond delay="0"/>
                            </p:stCondLst>
                            <p:childTnLst>
                              <p:par>
                                <p:cTn id="7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3" fill="hold">
                      <p:stCondLst>
                        <p:cond delay="indefinite"/>
                      </p:stCondLst>
                      <p:childTnLst>
                        <p:par>
                          <p:cTn id="794" fill="hold">
                            <p:stCondLst>
                              <p:cond delay="0"/>
                            </p:stCondLst>
                            <p:childTnLst>
                              <p:par>
                                <p:cTn id="7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8" fill="hold">
                      <p:stCondLst>
                        <p:cond delay="indefinite"/>
                      </p:stCondLst>
                      <p:childTnLst>
                        <p:par>
                          <p:cTn id="799" fill="hold">
                            <p:stCondLst>
                              <p:cond delay="0"/>
                            </p:stCondLst>
                            <p:childTnLst>
                              <p:par>
                                <p:cTn id="8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3" fill="hold">
                      <p:stCondLst>
                        <p:cond delay="indefinite"/>
                      </p:stCondLst>
                      <p:childTnLst>
                        <p:par>
                          <p:cTn id="804" fill="hold">
                            <p:stCondLst>
                              <p:cond delay="0"/>
                            </p:stCondLst>
                            <p:childTnLst>
                              <p:par>
                                <p:cTn id="8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8" fill="hold">
                      <p:stCondLst>
                        <p:cond delay="indefinite"/>
                      </p:stCondLst>
                      <p:childTnLst>
                        <p:par>
                          <p:cTn id="809" fill="hold">
                            <p:stCondLst>
                              <p:cond delay="0"/>
                            </p:stCondLst>
                            <p:childTnLst>
                              <p:par>
                                <p:cTn id="8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4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6" fill="hold">
                      <p:stCondLst>
                        <p:cond delay="indefinite"/>
                      </p:stCondLst>
                      <p:childTnLst>
                        <p:par>
                          <p:cTn id="817" fill="hold">
                            <p:stCondLst>
                              <p:cond delay="0"/>
                            </p:stCondLst>
                            <p:childTnLst>
                              <p:par>
                                <p:cTn id="8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1" fill="hold">
                      <p:stCondLst>
                        <p:cond delay="indefinite"/>
                      </p:stCondLst>
                      <p:childTnLst>
                        <p:par>
                          <p:cTn id="822" fill="hold">
                            <p:stCondLst>
                              <p:cond delay="0"/>
                            </p:stCondLst>
                            <p:childTnLst>
                              <p:par>
                                <p:cTn id="8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6" fill="hold">
                      <p:stCondLst>
                        <p:cond delay="indefinite"/>
                      </p:stCondLst>
                      <p:childTnLst>
                        <p:par>
                          <p:cTn id="827" fill="hold">
                            <p:stCondLst>
                              <p:cond delay="0"/>
                            </p:stCondLst>
                            <p:childTnLst>
                              <p:par>
                                <p:cTn id="8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1" fill="hold">
                      <p:stCondLst>
                        <p:cond delay="indefinite"/>
                      </p:stCondLst>
                      <p:childTnLst>
                        <p:par>
                          <p:cTn id="832" fill="hold">
                            <p:stCondLst>
                              <p:cond delay="0"/>
                            </p:stCondLst>
                            <p:childTnLst>
                              <p:par>
                                <p:cTn id="8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6" fill="hold">
                      <p:stCondLst>
                        <p:cond delay="indefinite"/>
                      </p:stCondLst>
                      <p:childTnLst>
                        <p:par>
                          <p:cTn id="837" fill="hold">
                            <p:stCondLst>
                              <p:cond delay="0"/>
                            </p:stCondLst>
                            <p:childTnLst>
                              <p:par>
                                <p:cTn id="8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1" fill="hold">
                      <p:stCondLst>
                        <p:cond delay="indefinite"/>
                      </p:stCondLst>
                      <p:childTnLst>
                        <p:par>
                          <p:cTn id="842" fill="hold">
                            <p:stCondLst>
                              <p:cond delay="0"/>
                            </p:stCondLst>
                            <p:childTnLst>
                              <p:par>
                                <p:cTn id="8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6" fill="hold">
                      <p:stCondLst>
                        <p:cond delay="indefinite"/>
                      </p:stCondLst>
                      <p:childTnLst>
                        <p:par>
                          <p:cTn id="847" fill="hold">
                            <p:stCondLst>
                              <p:cond delay="0"/>
                            </p:stCondLst>
                            <p:childTnLst>
                              <p:par>
                                <p:cTn id="8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3" fill="hold">
                      <p:stCondLst>
                        <p:cond delay="indefinite"/>
                      </p:stCondLst>
                      <p:childTnLst>
                        <p:par>
                          <p:cTn id="854" fill="hold">
                            <p:stCondLst>
                              <p:cond delay="0"/>
                            </p:stCondLst>
                            <p:childTnLst>
                              <p:par>
                                <p:cTn id="8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8" fill="hold">
                      <p:stCondLst>
                        <p:cond delay="indefinite"/>
                      </p:stCondLst>
                      <p:childTnLst>
                        <p:par>
                          <p:cTn id="859" fill="hold">
                            <p:stCondLst>
                              <p:cond delay="0"/>
                            </p:stCondLst>
                            <p:childTnLst>
                              <p:par>
                                <p:cTn id="8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3" fill="hold">
                      <p:stCondLst>
                        <p:cond delay="indefinite"/>
                      </p:stCondLst>
                      <p:childTnLst>
                        <p:par>
                          <p:cTn id="864" fill="hold">
                            <p:stCondLst>
                              <p:cond delay="0"/>
                            </p:stCondLst>
                            <p:childTnLst>
                              <p:par>
                                <p:cTn id="8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8" fill="hold">
                      <p:stCondLst>
                        <p:cond delay="indefinite"/>
                      </p:stCondLst>
                      <p:childTnLst>
                        <p:par>
                          <p:cTn id="869" fill="hold">
                            <p:stCondLst>
                              <p:cond delay="0"/>
                            </p:stCondLst>
                            <p:childTnLst>
                              <p:par>
                                <p:cTn id="8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3" fill="hold">
                      <p:stCondLst>
                        <p:cond delay="indefinite"/>
                      </p:stCondLst>
                      <p:childTnLst>
                        <p:par>
                          <p:cTn id="874" fill="hold">
                            <p:stCondLst>
                              <p:cond delay="0"/>
                            </p:stCondLst>
                            <p:childTnLst>
                              <p:par>
                                <p:cTn id="8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0" fill="hold">
                      <p:stCondLst>
                        <p:cond delay="indefinite"/>
                      </p:stCondLst>
                      <p:childTnLst>
                        <p:par>
                          <p:cTn id="881" fill="hold">
                            <p:stCondLst>
                              <p:cond delay="0"/>
                            </p:stCondLst>
                            <p:childTnLst>
                              <p:par>
                                <p:cTn id="8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5" fill="hold">
                      <p:stCondLst>
                        <p:cond delay="indefinite"/>
                      </p:stCondLst>
                      <p:childTnLst>
                        <p:par>
                          <p:cTn id="886" fill="hold">
                            <p:stCondLst>
                              <p:cond delay="0"/>
                            </p:stCondLst>
                            <p:childTnLst>
                              <p:par>
                                <p:cTn id="8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0" fill="hold">
                      <p:stCondLst>
                        <p:cond delay="indefinite"/>
                      </p:stCondLst>
                      <p:childTnLst>
                        <p:par>
                          <p:cTn id="891" fill="hold">
                            <p:stCondLst>
                              <p:cond delay="0"/>
                            </p:stCondLst>
                            <p:childTnLst>
                              <p:par>
                                <p:cTn id="892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0" fill="hold">
                      <p:stCondLst>
                        <p:cond delay="indefinite"/>
                      </p:stCondLst>
                      <p:childTnLst>
                        <p:par>
                          <p:cTn id="911" fill="hold">
                            <p:stCondLst>
                              <p:cond delay="0"/>
                            </p:stCondLst>
                            <p:childTnLst>
                              <p:par>
                                <p:cTn id="9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5" fill="hold">
                      <p:stCondLst>
                        <p:cond delay="indefinite"/>
                      </p:stCondLst>
                      <p:childTnLst>
                        <p:par>
                          <p:cTn id="916" fill="hold">
                            <p:stCondLst>
                              <p:cond delay="0"/>
                            </p:stCondLst>
                            <p:childTnLst>
                              <p:par>
                                <p:cTn id="9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0" fill="hold">
                      <p:stCondLst>
                        <p:cond delay="indefinite"/>
                      </p:stCondLst>
                      <p:childTnLst>
                        <p:par>
                          <p:cTn id="921" fill="hold">
                            <p:stCondLst>
                              <p:cond delay="0"/>
                            </p:stCondLst>
                            <p:childTnLst>
                              <p:par>
                                <p:cTn id="9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6" grpId="2" animBg="1"/>
      <p:bldP spid="6" grpId="3" animBg="1"/>
      <p:bldP spid="7" grpId="0" animBg="1"/>
      <p:bldP spid="7" grpId="1" animBg="1"/>
      <p:bldP spid="7" grpId="2" animBg="1"/>
      <p:bldP spid="7" grpId="3" animBg="1"/>
      <p:bldP spid="8" grpId="0" animBg="1"/>
      <p:bldP spid="8" grpId="1" animBg="1"/>
      <p:bldP spid="8" grpId="2" animBg="1"/>
      <p:bldP spid="8" grpId="3" animBg="1"/>
      <p:bldP spid="9" grpId="0"/>
      <p:bldP spid="10" grpId="0"/>
      <p:bldP spid="11" grpId="0"/>
      <p:bldP spid="12" grpId="0"/>
      <p:bldP spid="13" grpId="0"/>
      <p:bldP spid="14" grpId="0"/>
      <p:bldP spid="15" grpId="0" animBg="1"/>
      <p:bldP spid="16" grpId="0"/>
      <p:bldP spid="18" grpId="0"/>
      <p:bldP spid="19" grpId="0"/>
      <p:bldP spid="20" grpId="0"/>
      <p:bldP spid="21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 animBg="1"/>
      <p:bldP spid="32" grpId="0"/>
      <p:bldP spid="34" grpId="0"/>
      <p:bldP spid="35" grpId="0"/>
      <p:bldP spid="36" grpId="0"/>
      <p:bldP spid="37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 animBg="1"/>
      <p:bldP spid="48" grpId="0"/>
      <p:bldP spid="50" grpId="0"/>
      <p:bldP spid="51" grpId="0"/>
      <p:bldP spid="52" grpId="0"/>
      <p:bldP spid="53" grpId="0"/>
      <p:bldP spid="55" grpId="0"/>
      <p:bldP spid="56" grpId="0"/>
      <p:bldP spid="57" grpId="0"/>
      <p:bldP spid="58" grpId="0"/>
      <p:bldP spid="59" grpId="0"/>
      <p:bldP spid="60" grpId="0"/>
      <p:bldP spid="61" grpId="0" animBg="1"/>
      <p:bldP spid="62" grpId="0"/>
      <p:bldP spid="63" grpId="0"/>
      <p:bldP spid="64" grpId="0"/>
      <p:bldP spid="65" grpId="0"/>
      <p:bldP spid="65" grpId="1"/>
      <p:bldP spid="66" grpId="0"/>
      <p:bldP spid="66" grpId="1"/>
      <p:bldP spid="67" grpId="0"/>
      <p:bldP spid="67" grpId="1"/>
      <p:bldP spid="84" grpId="0"/>
      <p:bldP spid="85" grpId="0"/>
      <p:bldP spid="86" grpId="0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/>
      <p:bldP spid="90" grpId="1"/>
      <p:bldP spid="91" grpId="0"/>
      <p:bldP spid="91" grpId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/>
      <p:bldP spid="95" grpId="1"/>
      <p:bldP spid="96" grpId="0"/>
      <p:bldP spid="96" grpId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/>
      <p:bldP spid="100" grpId="1"/>
      <p:bldP spid="101" grpId="0"/>
      <p:bldP spid="101" grpId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5" grpId="0"/>
      <p:bldP spid="105" grpId="1"/>
      <p:bldP spid="106" grpId="0"/>
      <p:bldP spid="106" grpId="1"/>
      <p:bldP spid="125" grpId="0"/>
      <p:bldP spid="126" grpId="0"/>
      <p:bldP spid="127" grpId="0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build="p"/>
      <p:bldP spid="164" grpId="0" animBg="1"/>
      <p:bldP spid="164" grpId="1" animBg="1"/>
      <p:bldP spid="165" grpId="0" animBg="1"/>
      <p:bldP spid="165" grpId="1" animBg="1"/>
      <p:bldP spid="166" grpId="0" animBg="1"/>
      <p:bldP spid="166" grpId="1" animBg="1"/>
      <p:bldP spid="167" grpId="0" animBg="1"/>
      <p:bldP spid="167" grpId="1" animBg="1"/>
      <p:bldP spid="168" grpId="0" animBg="1"/>
      <p:bldP spid="168" grpId="1" animBg="1"/>
      <p:bldP spid="169" grpId="0" animBg="1"/>
      <p:bldP spid="169" grpId="1" animBg="1"/>
      <p:bldP spid="170" grpId="0" animBg="1"/>
      <p:bldP spid="170" grpId="1" animBg="1"/>
      <p:bldP spid="171" grpId="0" animBg="1"/>
      <p:bldP spid="171" grpId="1" animBg="1"/>
      <p:bldP spid="172" grpId="0" animBg="1"/>
      <p:bldP spid="172" grpId="1" animBg="1"/>
      <p:bldP spid="173" grpId="0" animBg="1"/>
      <p:bldP spid="173" grpId="1" animBg="1"/>
      <p:bldP spid="174" grpId="0" animBg="1"/>
      <p:bldP spid="174" grpId="1" animBg="1"/>
      <p:bldP spid="175" grpId="0" animBg="1"/>
      <p:bldP spid="175" grpId="1" animBg="1"/>
      <p:bldP spid="176" grpId="0" animBg="1"/>
      <p:bldP spid="176" grpId="1" animBg="1"/>
      <p:bldP spid="177" grpId="0" animBg="1"/>
      <p:bldP spid="177" grpId="1" animBg="1"/>
      <p:bldP spid="178" grpId="0" animBg="1"/>
      <p:bldP spid="178" grpId="1" animBg="1"/>
      <p:bldP spid="179" grpId="0"/>
      <p:bldP spid="179" grpId="1"/>
      <p:bldP spid="180" grpId="0"/>
      <p:bldP spid="180" grpId="1"/>
      <p:bldP spid="181" grpId="0" animBg="1"/>
      <p:bldP spid="181" grpId="1" animBg="1"/>
      <p:bldP spid="182" grpId="0" animBg="1"/>
      <p:bldP spid="182" grpId="1" animBg="1"/>
      <p:bldP spid="183" grpId="0" animBg="1"/>
      <p:bldP spid="183" grpId="1" animBg="1"/>
      <p:bldP spid="184" grpId="0"/>
      <p:bldP spid="184" grpId="1"/>
      <p:bldP spid="185" grpId="0"/>
      <p:bldP spid="18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0"/>
          <p:cNvSpPr>
            <a:spLocks noChangeArrowheads="1"/>
          </p:cNvSpPr>
          <p:nvPr/>
        </p:nvSpPr>
        <p:spPr bwMode="auto">
          <a:xfrm>
            <a:off x="836455" y="365007"/>
            <a:ext cx="3056818" cy="269645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485254" y="1339145"/>
            <a:ext cx="6591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Sol. 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34" name="Rectangle 9"/>
          <p:cNvSpPr>
            <a:spLocks noChangeArrowheads="1"/>
          </p:cNvSpPr>
          <p:nvPr/>
        </p:nvSpPr>
        <p:spPr bwMode="auto">
          <a:xfrm>
            <a:off x="485254" y="328121"/>
            <a:ext cx="7575189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l" eaLnBrk="0" hangingPunct="0">
              <a:tabLst>
                <a:tab pos="341313" algn="l"/>
                <a:tab pos="508000" algn="l"/>
                <a:tab pos="514350" algn="l"/>
              </a:tabLst>
              <a:defRPr/>
            </a:pP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Q.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Find the area of the triangle formed by joining the </a:t>
            </a:r>
          </a:p>
          <a:p>
            <a:pPr lvl="0" algn="l" eaLnBrk="0" hangingPunct="0">
              <a:tabLst>
                <a:tab pos="341313" algn="l"/>
                <a:tab pos="508000" algn="l"/>
                <a:tab pos="514350" algn="l"/>
              </a:tabLst>
              <a:defRPr/>
            </a:pPr>
            <a:r>
              <a:rPr kumimoji="0" lang="en-US" sz="1600" b="1" i="0" u="none" strike="noStrike" kern="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   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mid–points of </a:t>
            </a:r>
            <a:r>
              <a:rPr kumimoji="0" lang="en-US" sz="1600" b="1" i="0" u="none" strike="noStrike" kern="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the sides of the triangle whose vertices are (0, –1),  </a:t>
            </a:r>
          </a:p>
          <a:p>
            <a:pPr lvl="0" algn="l" eaLnBrk="0" hangingPunct="0">
              <a:tabLst>
                <a:tab pos="341313" algn="l"/>
                <a:tab pos="508000" algn="l"/>
                <a:tab pos="514350" algn="l"/>
              </a:tabLst>
              <a:defRPr/>
            </a:pPr>
            <a:r>
              <a:rPr lang="en-US" sz="1600" b="1" kern="0" noProof="0" dirty="0" smtClean="0">
                <a:solidFill>
                  <a:srgbClr val="0000FF"/>
                </a:solidFill>
                <a:latin typeface="Bookman Old Style" pitchFamily="18" charset="0"/>
              </a:rPr>
              <a:t>   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(2, 1) and (0, 3). </a:t>
            </a:r>
          </a:p>
          <a:p>
            <a:pPr lvl="0" algn="l" eaLnBrk="0" hangingPunct="0">
              <a:tabLst>
                <a:tab pos="341313" algn="l"/>
                <a:tab pos="508000" algn="l"/>
                <a:tab pos="514350" algn="l"/>
              </a:tabLst>
              <a:defRPr/>
            </a:pPr>
            <a:r>
              <a:rPr lang="en-US" sz="1600" kern="0" noProof="0" dirty="0" smtClean="0">
                <a:solidFill>
                  <a:srgbClr val="0000FF"/>
                </a:solidFill>
                <a:latin typeface="Bookman Old Style" pitchFamily="18" charset="0"/>
              </a:rPr>
              <a:t>   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Find the ratio of this area</a:t>
            </a:r>
            <a:r>
              <a:rPr kumimoji="0" lang="en-US" sz="1600" b="1" i="0" u="none" strike="noStrike" kern="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 to the area of the given triangle.</a:t>
            </a:r>
            <a:endParaRPr lang="en-US" sz="1600" b="1" kern="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3" name="AutoShape 30"/>
          <p:cNvSpPr>
            <a:spLocks noChangeArrowheads="1"/>
          </p:cNvSpPr>
          <p:nvPr/>
        </p:nvSpPr>
        <p:spPr bwMode="auto">
          <a:xfrm>
            <a:off x="1069149" y="3703179"/>
            <a:ext cx="2564114" cy="3680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4" name="Isosceles Triangle 3"/>
          <p:cNvSpPr/>
          <p:nvPr/>
        </p:nvSpPr>
        <p:spPr>
          <a:xfrm rot="10800000">
            <a:off x="6309294" y="2551751"/>
            <a:ext cx="1027389" cy="803306"/>
          </a:xfrm>
          <a:prstGeom prst="triangle">
            <a:avLst/>
          </a:prstGeom>
          <a:solidFill>
            <a:srgbClr val="0070C0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Rounded Rectangle 6"/>
          <p:cNvSpPr/>
          <p:nvPr/>
        </p:nvSpPr>
        <p:spPr>
          <a:xfrm>
            <a:off x="7617603" y="2344805"/>
            <a:ext cx="688472" cy="30228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Rounded Rectangle 7"/>
          <p:cNvSpPr/>
          <p:nvPr/>
        </p:nvSpPr>
        <p:spPr>
          <a:xfrm>
            <a:off x="6624569" y="3616079"/>
            <a:ext cx="688472" cy="30228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" name="Rounded Rectangle 8"/>
          <p:cNvSpPr/>
          <p:nvPr/>
        </p:nvSpPr>
        <p:spPr>
          <a:xfrm>
            <a:off x="5431495" y="2519856"/>
            <a:ext cx="703138" cy="30228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Rectangle 9"/>
          <p:cNvSpPr/>
          <p:nvPr/>
        </p:nvSpPr>
        <p:spPr>
          <a:xfrm>
            <a:off x="740278" y="2066619"/>
            <a:ext cx="362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69152" y="2066619"/>
            <a:ext cx="11849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err="1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ar</a:t>
            </a:r>
            <a:r>
              <a:rPr lang="en-US" sz="1600" b="1" kern="0" dirty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 (PQR)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21716" y="2066619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770925" y="2053808"/>
            <a:ext cx="4118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[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847125" y="2053808"/>
            <a:ext cx="5209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50049" y="1951890"/>
            <a:ext cx="3006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609492" y="2247389"/>
            <a:ext cx="2042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570279" y="2197999"/>
            <a:ext cx="2737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050019" y="2053808"/>
            <a:ext cx="5579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381814" y="2053808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521287" y="2053808"/>
            <a:ext cx="457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1)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802437" y="2053808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975858" y="2053808"/>
            <a:ext cx="4038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149785" y="2053808"/>
            <a:ext cx="6142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(1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526998" y="2034352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700574" y="2053808"/>
            <a:ext cx="6220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0)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982073" y="2053808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176852" y="2053808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0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288072" y="2053808"/>
            <a:ext cx="60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(0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710713" y="2053808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901881" y="2053808"/>
            <a:ext cx="8676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2)]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31" name="Rectangular Callout 30"/>
          <p:cNvSpPr/>
          <p:nvPr/>
        </p:nvSpPr>
        <p:spPr>
          <a:xfrm>
            <a:off x="4145642" y="2836755"/>
            <a:ext cx="1672817" cy="418447"/>
          </a:xfrm>
          <a:prstGeom prst="wedgeRectCallout">
            <a:avLst>
              <a:gd name="adj1" fmla="val 43019"/>
              <a:gd name="adj2" fmla="val -65337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4203035" y="2915893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3" name="Rectangle 32"/>
          <p:cNvSpPr/>
          <p:nvPr/>
        </p:nvSpPr>
        <p:spPr>
          <a:xfrm>
            <a:off x="4996058" y="2912433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4" name="Rectangle 33"/>
          <p:cNvSpPr/>
          <p:nvPr/>
        </p:nvSpPr>
        <p:spPr>
          <a:xfrm>
            <a:off x="4114203" y="2857115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1,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934918" y="2857115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0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6" name="Rectangular Callout 35"/>
          <p:cNvSpPr/>
          <p:nvPr/>
        </p:nvSpPr>
        <p:spPr>
          <a:xfrm>
            <a:off x="5039049" y="3871537"/>
            <a:ext cx="1672817" cy="418447"/>
          </a:xfrm>
          <a:prstGeom prst="wedgeRectCallout">
            <a:avLst>
              <a:gd name="adj1" fmla="val 63309"/>
              <a:gd name="adj2" fmla="val -41220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7" name="Rectangle 36"/>
          <p:cNvSpPr/>
          <p:nvPr/>
        </p:nvSpPr>
        <p:spPr>
          <a:xfrm>
            <a:off x="5106046" y="3929360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8" name="Rectangle 37"/>
          <p:cNvSpPr/>
          <p:nvPr/>
        </p:nvSpPr>
        <p:spPr>
          <a:xfrm>
            <a:off x="5878467" y="3941104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9" name="Rectangle 38"/>
          <p:cNvSpPr/>
          <p:nvPr/>
        </p:nvSpPr>
        <p:spPr>
          <a:xfrm>
            <a:off x="5007001" y="3891897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1,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808666" y="3891897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2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1692335" y="535054"/>
            <a:ext cx="2732319" cy="676901"/>
            <a:chOff x="5661713" y="2586593"/>
            <a:chExt cx="2732319" cy="676901"/>
          </a:xfrm>
        </p:grpSpPr>
        <p:sp>
          <p:nvSpPr>
            <p:cNvPr id="42" name="Rounded Rectangle 41"/>
            <p:cNvSpPr/>
            <p:nvPr/>
          </p:nvSpPr>
          <p:spPr bwMode="auto">
            <a:xfrm rot="10800000" flipH="1" flipV="1">
              <a:off x="5661713" y="2586593"/>
              <a:ext cx="2732319" cy="676901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719196" y="2624207"/>
              <a:ext cx="26133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Q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) 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652103" y="572943"/>
            <a:ext cx="2705266" cy="644048"/>
            <a:chOff x="5708580" y="2603019"/>
            <a:chExt cx="2705266" cy="644048"/>
          </a:xfrm>
        </p:grpSpPr>
        <p:sp>
          <p:nvSpPr>
            <p:cNvPr id="45" name="Rounded Rectangle 44"/>
            <p:cNvSpPr/>
            <p:nvPr/>
          </p:nvSpPr>
          <p:spPr bwMode="auto">
            <a:xfrm rot="10800000" flipH="1" flipV="1">
              <a:off x="5708580" y="2603019"/>
              <a:ext cx="2705266" cy="644048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730177" y="2624207"/>
              <a:ext cx="26415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R be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) 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638577" y="584446"/>
            <a:ext cx="2732319" cy="656993"/>
            <a:chOff x="5661713" y="2606073"/>
            <a:chExt cx="2732319" cy="656993"/>
          </a:xfrm>
        </p:grpSpPr>
        <p:sp>
          <p:nvSpPr>
            <p:cNvPr id="48" name="Rounded Rectangle 47"/>
            <p:cNvSpPr/>
            <p:nvPr/>
          </p:nvSpPr>
          <p:spPr bwMode="auto">
            <a:xfrm rot="10800000" flipH="1" flipV="1">
              <a:off x="5661713" y="2606073"/>
              <a:ext cx="2732319" cy="656993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693317" y="2624207"/>
              <a:ext cx="2665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P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) 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916949" y="700813"/>
            <a:ext cx="1917700" cy="472363"/>
            <a:chOff x="6063523" y="2712323"/>
            <a:chExt cx="1917700" cy="472363"/>
          </a:xfrm>
        </p:grpSpPr>
        <p:sp>
          <p:nvSpPr>
            <p:cNvPr id="51" name="Rounded Rectangle 50"/>
            <p:cNvSpPr/>
            <p:nvPr/>
          </p:nvSpPr>
          <p:spPr bwMode="auto">
            <a:xfrm rot="10800000" flipH="1" flipV="1">
              <a:off x="6074522" y="2712323"/>
              <a:ext cx="1906701" cy="472363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063523" y="2757017"/>
              <a:ext cx="18943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Consider </a:t>
              </a:r>
              <a:r>
                <a:rPr lang="en-US" sz="1600" b="1" dirty="0" smtClean="0">
                  <a:solidFill>
                    <a:prstClr val="white"/>
                  </a:solidFill>
                  <a:latin typeface="Symbol" pitchFamily="18" charset="2"/>
                </a:rPr>
                <a:t>D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PQR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53" name="Rectangle 52"/>
          <p:cNvSpPr/>
          <p:nvPr/>
        </p:nvSpPr>
        <p:spPr>
          <a:xfrm>
            <a:off x="1195896" y="1597751"/>
            <a:ext cx="14494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Now P(1, 0),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574182" y="1597751"/>
            <a:ext cx="9637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Q(1, 2),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443148" y="1597751"/>
            <a:ext cx="9605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R(0, 1) 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5101202" y="1463183"/>
            <a:ext cx="3585873" cy="2454053"/>
            <a:chOff x="5100927" y="1684122"/>
            <a:chExt cx="3585873" cy="2454053"/>
          </a:xfrm>
        </p:grpSpPr>
        <p:grpSp>
          <p:nvGrpSpPr>
            <p:cNvPr id="58" name="Group 57"/>
            <p:cNvGrpSpPr/>
            <p:nvPr/>
          </p:nvGrpSpPr>
          <p:grpSpPr>
            <a:xfrm>
              <a:off x="5100927" y="1684122"/>
              <a:ext cx="3585873" cy="2411628"/>
              <a:chOff x="5140478" y="1680475"/>
              <a:chExt cx="3585873" cy="2411628"/>
            </a:xfrm>
          </p:grpSpPr>
          <p:sp>
            <p:nvSpPr>
              <p:cNvPr id="62" name="Isosceles Triangle 61"/>
              <p:cNvSpPr/>
              <p:nvPr/>
            </p:nvSpPr>
            <p:spPr>
              <a:xfrm>
                <a:off x="5752846" y="2025058"/>
                <a:ext cx="2212848" cy="156541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3" name="Isosceles Triangle 62"/>
              <p:cNvSpPr/>
              <p:nvPr/>
            </p:nvSpPr>
            <p:spPr>
              <a:xfrm rot="10800000">
                <a:off x="6343650" y="2768523"/>
                <a:ext cx="1032310" cy="787477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6690526" y="1680475"/>
                <a:ext cx="33855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kern="0" dirty="0" smtClean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A</a:t>
                </a:r>
                <a:endParaRPr lang="en-IN" sz="1600" b="1" baseline="-25000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5414289" y="3443376"/>
                <a:ext cx="33855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kern="0" dirty="0" smtClean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B</a:t>
                </a:r>
                <a:endParaRPr lang="en-IN" sz="1600" b="1" baseline="-25000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7965694" y="3406356"/>
                <a:ext cx="33855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kern="0" dirty="0" smtClean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C</a:t>
                </a:r>
                <a:endParaRPr lang="en-IN" sz="1600" b="1" baseline="-25000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6080760" y="2530376"/>
                <a:ext cx="33855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kern="0" dirty="0" smtClean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P</a:t>
                </a:r>
                <a:endParaRPr lang="en-IN" sz="1600" b="1" baseline="-25000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7342403" y="2530376"/>
                <a:ext cx="33855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kern="0" dirty="0" smtClean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R</a:t>
                </a:r>
                <a:endParaRPr lang="en-IN" sz="1600" b="1" baseline="-25000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6707204" y="3547110"/>
                <a:ext cx="33855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kern="0" dirty="0" smtClean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Q</a:t>
                </a:r>
                <a:endParaRPr lang="en-IN" sz="1600" b="1" baseline="-25000" dirty="0">
                  <a:latin typeface="Bookman Old Style" panose="02050604050505020204" pitchFamily="18" charset="0"/>
                </a:endParaRPr>
              </a:p>
            </p:txBody>
          </p:sp>
          <p:cxnSp>
            <p:nvCxnSpPr>
              <p:cNvPr id="70" name="Straight Connector 69"/>
              <p:cNvCxnSpPr/>
              <p:nvPr/>
            </p:nvCxnSpPr>
            <p:spPr>
              <a:xfrm>
                <a:off x="6558653" y="2353366"/>
                <a:ext cx="91440" cy="9144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5976675" y="3152244"/>
                <a:ext cx="91440" cy="9144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2" name="Group 71"/>
              <p:cNvGrpSpPr/>
              <p:nvPr/>
            </p:nvGrpSpPr>
            <p:grpSpPr>
              <a:xfrm>
                <a:off x="6343650" y="3523398"/>
                <a:ext cx="57150" cy="137160"/>
                <a:chOff x="6343650" y="3523398"/>
                <a:chExt cx="57150" cy="137160"/>
              </a:xfrm>
            </p:grpSpPr>
            <p:cxnSp>
              <p:nvCxnSpPr>
                <p:cNvPr id="87" name="Straight Connector 86"/>
                <p:cNvCxnSpPr/>
                <p:nvPr/>
              </p:nvCxnSpPr>
              <p:spPr>
                <a:xfrm>
                  <a:off x="6343650" y="3523398"/>
                  <a:ext cx="0" cy="13716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/>
                <p:nvPr/>
              </p:nvCxnSpPr>
              <p:spPr>
                <a:xfrm>
                  <a:off x="6400800" y="3523398"/>
                  <a:ext cx="0" cy="13716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3" name="Group 72"/>
              <p:cNvGrpSpPr/>
              <p:nvPr/>
            </p:nvGrpSpPr>
            <p:grpSpPr>
              <a:xfrm>
                <a:off x="7335520" y="3523398"/>
                <a:ext cx="57150" cy="137160"/>
                <a:chOff x="6343650" y="3539989"/>
                <a:chExt cx="57150" cy="137160"/>
              </a:xfrm>
            </p:grpSpPr>
            <p:cxnSp>
              <p:nvCxnSpPr>
                <p:cNvPr id="85" name="Straight Connector 84"/>
                <p:cNvCxnSpPr/>
                <p:nvPr/>
              </p:nvCxnSpPr>
              <p:spPr>
                <a:xfrm>
                  <a:off x="6343650" y="3539989"/>
                  <a:ext cx="0" cy="13716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/>
                <p:nvPr/>
              </p:nvCxnSpPr>
              <p:spPr>
                <a:xfrm>
                  <a:off x="6400800" y="3539989"/>
                  <a:ext cx="0" cy="13716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Group 73"/>
              <p:cNvGrpSpPr/>
              <p:nvPr/>
            </p:nvGrpSpPr>
            <p:grpSpPr>
              <a:xfrm>
                <a:off x="7557465" y="3028950"/>
                <a:ext cx="207010" cy="223941"/>
                <a:chOff x="7614615" y="3098577"/>
                <a:chExt cx="207010" cy="223941"/>
              </a:xfrm>
            </p:grpSpPr>
            <p:cxnSp>
              <p:nvCxnSpPr>
                <p:cNvPr id="82" name="Straight Connector 81"/>
                <p:cNvCxnSpPr/>
                <p:nvPr/>
              </p:nvCxnSpPr>
              <p:spPr>
                <a:xfrm flipH="1">
                  <a:off x="7614615" y="3098577"/>
                  <a:ext cx="137160" cy="11887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/>
                <p:cNvCxnSpPr/>
                <p:nvPr/>
              </p:nvCxnSpPr>
              <p:spPr>
                <a:xfrm flipH="1">
                  <a:off x="7646365" y="3149671"/>
                  <a:ext cx="137160" cy="11887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 flipH="1">
                  <a:off x="7684465" y="3203646"/>
                  <a:ext cx="137160" cy="11887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" name="Group 74"/>
              <p:cNvGrpSpPr/>
              <p:nvPr/>
            </p:nvGrpSpPr>
            <p:grpSpPr>
              <a:xfrm>
                <a:off x="7017715" y="2262810"/>
                <a:ext cx="207010" cy="223941"/>
                <a:chOff x="7614615" y="3091262"/>
                <a:chExt cx="207010" cy="223941"/>
              </a:xfrm>
            </p:grpSpPr>
            <p:cxnSp>
              <p:nvCxnSpPr>
                <p:cNvPr id="79" name="Straight Connector 78"/>
                <p:cNvCxnSpPr/>
                <p:nvPr/>
              </p:nvCxnSpPr>
              <p:spPr>
                <a:xfrm flipH="1">
                  <a:off x="7614615" y="3091262"/>
                  <a:ext cx="137160" cy="11887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/>
                <p:nvPr/>
              </p:nvCxnSpPr>
              <p:spPr>
                <a:xfrm flipH="1">
                  <a:off x="7646365" y="3142356"/>
                  <a:ext cx="137160" cy="11887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/>
                <p:cNvCxnSpPr/>
                <p:nvPr/>
              </p:nvCxnSpPr>
              <p:spPr>
                <a:xfrm flipH="1">
                  <a:off x="7684465" y="3196331"/>
                  <a:ext cx="137160" cy="11887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6" name="Rectangle 75"/>
              <p:cNvSpPr/>
              <p:nvPr/>
            </p:nvSpPr>
            <p:spPr>
              <a:xfrm>
                <a:off x="6904711" y="1692832"/>
                <a:ext cx="123026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kern="0" dirty="0" smtClean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(0, –1)</a:t>
                </a:r>
                <a:endParaRPr lang="en-IN" sz="1600" b="1" baseline="-25000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5140478" y="3753549"/>
                <a:ext cx="95933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kern="0" dirty="0" smtClean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(2, 1)</a:t>
                </a:r>
                <a:endParaRPr lang="en-IN" sz="1600" b="1" baseline="-25000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7767014" y="3753549"/>
                <a:ext cx="95933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kern="0" dirty="0" smtClean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(0, 3)</a:t>
                </a:r>
                <a:endParaRPr lang="en-IN" sz="1600" b="1" baseline="-25000" dirty="0">
                  <a:latin typeface="Bookman Old Style" panose="02050604050505020204" pitchFamily="18" charset="0"/>
                </a:endParaRPr>
              </a:p>
            </p:txBody>
          </p:sp>
        </p:grpSp>
        <p:sp>
          <p:nvSpPr>
            <p:cNvPr id="59" name="Rectangle 58"/>
            <p:cNvSpPr/>
            <p:nvPr/>
          </p:nvSpPr>
          <p:spPr>
            <a:xfrm>
              <a:off x="5385248" y="2704522"/>
              <a:ext cx="80504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(1 , 0)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548117" y="3799621"/>
              <a:ext cx="80504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(1 , 2)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7550915" y="2534023"/>
              <a:ext cx="80504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(0 , 1)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</p:grpSp>
      <p:sp>
        <p:nvSpPr>
          <p:cNvPr id="89" name="Rectangular Callout 88"/>
          <p:cNvSpPr/>
          <p:nvPr/>
        </p:nvSpPr>
        <p:spPr>
          <a:xfrm>
            <a:off x="6943363" y="1827012"/>
            <a:ext cx="1672817" cy="418447"/>
          </a:xfrm>
          <a:prstGeom prst="wedgeRectCallout">
            <a:avLst>
              <a:gd name="adj1" fmla="val 734"/>
              <a:gd name="adj2" fmla="val 84367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0" name="Rectangle 89"/>
          <p:cNvSpPr/>
          <p:nvPr/>
        </p:nvSpPr>
        <p:spPr>
          <a:xfrm>
            <a:off x="7010360" y="1884835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1" name="Rectangle 90"/>
          <p:cNvSpPr/>
          <p:nvPr/>
        </p:nvSpPr>
        <p:spPr>
          <a:xfrm>
            <a:off x="7782781" y="1896579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2" name="Rectangle 91"/>
          <p:cNvSpPr/>
          <p:nvPr/>
        </p:nvSpPr>
        <p:spPr>
          <a:xfrm>
            <a:off x="6911315" y="1847372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3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0,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7703455" y="1847372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3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1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2221716" y="2640337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2533311" y="2547470"/>
            <a:ext cx="3006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>
            <a:off x="2592754" y="2831137"/>
            <a:ext cx="2042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2551630" y="2774464"/>
            <a:ext cx="2737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2787317" y="2643662"/>
            <a:ext cx="4118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(1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3048701" y="2643662"/>
            <a:ext cx="4118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3228781" y="2643662"/>
            <a:ext cx="4118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3441066" y="2643662"/>
            <a:ext cx="4118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3641920" y="2643662"/>
            <a:ext cx="4118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0)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2221716" y="3196758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2541561" y="3103891"/>
            <a:ext cx="3006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105" name="Straight Connector 104"/>
          <p:cNvCxnSpPr/>
          <p:nvPr/>
        </p:nvCxnSpPr>
        <p:spPr>
          <a:xfrm>
            <a:off x="2601004" y="3387558"/>
            <a:ext cx="2042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2569608" y="3330885"/>
            <a:ext cx="2737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2787379" y="3194753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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2963445" y="3194753"/>
            <a:ext cx="3743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740278" y="3697597"/>
            <a:ext cx="362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1069152" y="3697597"/>
            <a:ext cx="11849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err="1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ar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 (PQR)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2221716" y="3722000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2492695" y="3697597"/>
            <a:ext cx="1140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1 </a:t>
            </a:r>
            <a:r>
              <a:rPr lang="en-US" sz="1600" b="1" kern="0" dirty="0" err="1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sq.unit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13" name="Line 8"/>
          <p:cNvSpPr>
            <a:spLocks noChangeShapeType="1"/>
          </p:cNvSpPr>
          <p:nvPr/>
        </p:nvSpPr>
        <p:spPr bwMode="auto">
          <a:xfrm flipV="1">
            <a:off x="2617537" y="3395529"/>
            <a:ext cx="156125" cy="213591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sz="1600"/>
          </a:p>
        </p:txBody>
      </p:sp>
      <p:sp>
        <p:nvSpPr>
          <p:cNvPr id="114" name="Line 8"/>
          <p:cNvSpPr>
            <a:spLocks noChangeShapeType="1"/>
          </p:cNvSpPr>
          <p:nvPr/>
        </p:nvSpPr>
        <p:spPr bwMode="auto">
          <a:xfrm flipV="1">
            <a:off x="3004737" y="3294630"/>
            <a:ext cx="275077" cy="17358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sz="1600"/>
          </a:p>
        </p:txBody>
      </p:sp>
      <p:sp>
        <p:nvSpPr>
          <p:cNvPr id="115" name="Rounded Rectangle 114"/>
          <p:cNvSpPr/>
          <p:nvPr/>
        </p:nvSpPr>
        <p:spPr bwMode="auto">
          <a:xfrm rot="10800000" flipH="1" flipV="1">
            <a:off x="897401" y="1346009"/>
            <a:ext cx="4499718" cy="630914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1511798" y="1362421"/>
            <a:ext cx="3112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Which formula is used to find </a:t>
            </a:r>
            <a:r>
              <a:rPr lang="en-US" sz="1600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area of triangle?</a:t>
            </a:r>
            <a:endParaRPr lang="en-US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17" name="Group 116"/>
          <p:cNvGrpSpPr/>
          <p:nvPr/>
        </p:nvGrpSpPr>
        <p:grpSpPr>
          <a:xfrm>
            <a:off x="1042243" y="1381648"/>
            <a:ext cx="4424744" cy="565548"/>
            <a:chOff x="3584119" y="4005011"/>
            <a:chExt cx="4424744" cy="565548"/>
          </a:xfrm>
        </p:grpSpPr>
        <p:sp>
          <p:nvSpPr>
            <p:cNvPr id="118" name="TextBox 117"/>
            <p:cNvSpPr txBox="1"/>
            <p:nvPr/>
          </p:nvSpPr>
          <p:spPr>
            <a:xfrm>
              <a:off x="3814991" y="4074899"/>
              <a:ext cx="4193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[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1 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(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 – 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) + 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 (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 – 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) + 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 (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 – 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)]</a:t>
              </a:r>
              <a:endParaRPr lang="en-US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grpSp>
          <p:nvGrpSpPr>
            <p:cNvPr id="119" name="Group 118"/>
            <p:cNvGrpSpPr/>
            <p:nvPr/>
          </p:nvGrpSpPr>
          <p:grpSpPr>
            <a:xfrm>
              <a:off x="3584119" y="4005011"/>
              <a:ext cx="301782" cy="565548"/>
              <a:chOff x="2016167" y="3250129"/>
              <a:chExt cx="301782" cy="565548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2017304" y="3250129"/>
                <a:ext cx="30064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kern="0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1</a:t>
                </a:r>
                <a:endParaRPr lang="en-IN" sz="1600" b="1" baseline="-250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cxnSp>
            <p:nvCxnSpPr>
              <p:cNvPr id="121" name="Straight Connector 120"/>
              <p:cNvCxnSpPr/>
              <p:nvPr/>
            </p:nvCxnSpPr>
            <p:spPr>
              <a:xfrm>
                <a:off x="2076747" y="3533796"/>
                <a:ext cx="204244" cy="0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Rectangle 121"/>
              <p:cNvSpPr/>
              <p:nvPr/>
            </p:nvSpPr>
            <p:spPr>
              <a:xfrm>
                <a:off x="2016167" y="3477123"/>
                <a:ext cx="27371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kern="0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2</a:t>
                </a:r>
                <a:endParaRPr lang="en-IN" sz="1600" b="1" baseline="-250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</p:grpSp>
      </p:grpSp>
      <p:sp>
        <p:nvSpPr>
          <p:cNvPr id="123" name="Rectangle 122"/>
          <p:cNvSpPr/>
          <p:nvPr/>
        </p:nvSpPr>
        <p:spPr>
          <a:xfrm>
            <a:off x="1382693" y="1516825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4" name="Rectangle 123"/>
          <p:cNvSpPr/>
          <p:nvPr/>
        </p:nvSpPr>
        <p:spPr>
          <a:xfrm>
            <a:off x="1751284" y="1516825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5" name="Rectangle 124"/>
          <p:cNvSpPr/>
          <p:nvPr/>
        </p:nvSpPr>
        <p:spPr>
          <a:xfrm>
            <a:off x="2261245" y="1522138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6" name="Rectangle 125"/>
          <p:cNvSpPr/>
          <p:nvPr/>
        </p:nvSpPr>
        <p:spPr>
          <a:xfrm>
            <a:off x="2771055" y="1531663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7" name="Rectangle 126"/>
          <p:cNvSpPr/>
          <p:nvPr/>
        </p:nvSpPr>
        <p:spPr>
          <a:xfrm>
            <a:off x="3093594" y="1531663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8" name="Rectangle 127"/>
          <p:cNvSpPr/>
          <p:nvPr/>
        </p:nvSpPr>
        <p:spPr>
          <a:xfrm>
            <a:off x="3571608" y="1530739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9" name="Rectangle 128"/>
          <p:cNvSpPr/>
          <p:nvPr/>
        </p:nvSpPr>
        <p:spPr>
          <a:xfrm>
            <a:off x="4125168" y="1531663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0" name="Rectangle 129"/>
          <p:cNvSpPr/>
          <p:nvPr/>
        </p:nvSpPr>
        <p:spPr>
          <a:xfrm>
            <a:off x="4427529" y="1531663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1" name="Rectangle 130"/>
          <p:cNvSpPr/>
          <p:nvPr/>
        </p:nvSpPr>
        <p:spPr>
          <a:xfrm>
            <a:off x="4909014" y="1541188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205011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9" fill="hold">
                      <p:stCondLst>
                        <p:cond delay="indefinite"/>
                      </p:stCondLst>
                      <p:childTnLst>
                        <p:par>
                          <p:cTn id="420" fill="hold">
                            <p:stCondLst>
                              <p:cond delay="0"/>
                            </p:stCondLst>
                            <p:childTnLst>
                              <p:par>
                                <p:cTn id="4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4" fill="hold">
                      <p:stCondLst>
                        <p:cond delay="indefinite"/>
                      </p:stCondLst>
                      <p:childTnLst>
                        <p:par>
                          <p:cTn id="425" fill="hold">
                            <p:stCondLst>
                              <p:cond delay="0"/>
                            </p:stCondLst>
                            <p:childTnLst>
                              <p:par>
                                <p:cTn id="4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4" fill="hold">
                      <p:stCondLst>
                        <p:cond delay="indefinite"/>
                      </p:stCondLst>
                      <p:childTnLst>
                        <p:par>
                          <p:cTn id="445" fill="hold">
                            <p:stCondLst>
                              <p:cond delay="0"/>
                            </p:stCondLst>
                            <p:childTnLst>
                              <p:par>
                                <p:cTn id="4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9" fill="hold">
                      <p:stCondLst>
                        <p:cond delay="indefinite"/>
                      </p:stCondLst>
                      <p:childTnLst>
                        <p:par>
                          <p:cTn id="450" fill="hold">
                            <p:stCondLst>
                              <p:cond delay="0"/>
                            </p:stCondLst>
                            <p:childTnLst>
                              <p:par>
                                <p:cTn id="4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4" fill="hold">
                      <p:stCondLst>
                        <p:cond delay="indefinite"/>
                      </p:stCondLst>
                      <p:childTnLst>
                        <p:par>
                          <p:cTn id="455" fill="hold">
                            <p:stCondLst>
                              <p:cond delay="0"/>
                            </p:stCondLst>
                            <p:childTnLst>
                              <p:par>
                                <p:cTn id="4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9" fill="hold">
                      <p:stCondLst>
                        <p:cond delay="indefinite"/>
                      </p:stCondLst>
                      <p:childTnLst>
                        <p:par>
                          <p:cTn id="460" fill="hold">
                            <p:stCondLst>
                              <p:cond delay="0"/>
                            </p:stCondLst>
                            <p:childTnLst>
                              <p:par>
                                <p:cTn id="4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4" fill="hold">
                      <p:stCondLst>
                        <p:cond delay="indefinite"/>
                      </p:stCondLst>
                      <p:childTnLst>
                        <p:par>
                          <p:cTn id="465" fill="hold">
                            <p:stCondLst>
                              <p:cond delay="0"/>
                            </p:stCondLst>
                            <p:childTnLst>
                              <p:par>
                                <p:cTn id="4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9" fill="hold">
                      <p:stCondLst>
                        <p:cond delay="indefinite"/>
                      </p:stCondLst>
                      <p:childTnLst>
                        <p:par>
                          <p:cTn id="470" fill="hold">
                            <p:stCondLst>
                              <p:cond delay="0"/>
                            </p:stCondLst>
                            <p:childTnLst>
                              <p:par>
                                <p:cTn id="4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4" fill="hold">
                      <p:stCondLst>
                        <p:cond delay="indefinite"/>
                      </p:stCondLst>
                      <p:childTnLst>
                        <p:par>
                          <p:cTn id="485" fill="hold">
                            <p:stCondLst>
                              <p:cond delay="0"/>
                            </p:stCondLst>
                            <p:childTnLst>
                              <p:par>
                                <p:cTn id="4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9" fill="hold">
                      <p:stCondLst>
                        <p:cond delay="indefinite"/>
                      </p:stCondLst>
                      <p:childTnLst>
                        <p:par>
                          <p:cTn id="490" fill="hold">
                            <p:stCondLst>
                              <p:cond delay="0"/>
                            </p:stCondLst>
                            <p:childTnLst>
                              <p:par>
                                <p:cTn id="4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4" fill="hold">
                            <p:stCondLst>
                              <p:cond delay="500"/>
                            </p:stCondLst>
                            <p:childTnLst>
                              <p:par>
                                <p:cTn id="49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2" fill="hold">
                      <p:stCondLst>
                        <p:cond delay="indefinite"/>
                      </p:stCondLst>
                      <p:childTnLst>
                        <p:par>
                          <p:cTn id="503" fill="hold">
                            <p:stCondLst>
                              <p:cond delay="0"/>
                            </p:stCondLst>
                            <p:childTnLst>
                              <p:par>
                                <p:cTn id="5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7" fill="hold">
                      <p:stCondLst>
                        <p:cond delay="indefinite"/>
                      </p:stCondLst>
                      <p:childTnLst>
                        <p:par>
                          <p:cTn id="508" fill="hold">
                            <p:stCondLst>
                              <p:cond delay="0"/>
                            </p:stCondLst>
                            <p:childTnLst>
                              <p:par>
                                <p:cTn id="5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2" fill="hold">
                      <p:stCondLst>
                        <p:cond delay="indefinite"/>
                      </p:stCondLst>
                      <p:childTnLst>
                        <p:par>
                          <p:cTn id="513" fill="hold">
                            <p:stCondLst>
                              <p:cond delay="0"/>
                            </p:stCondLst>
                            <p:childTnLst>
                              <p:par>
                                <p:cTn id="5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7" fill="hold">
                      <p:stCondLst>
                        <p:cond delay="indefinite"/>
                      </p:stCondLst>
                      <p:childTnLst>
                        <p:par>
                          <p:cTn id="518" fill="hold">
                            <p:stCondLst>
                              <p:cond delay="0"/>
                            </p:stCondLst>
                            <p:childTnLst>
                              <p:par>
                                <p:cTn id="5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2" fill="hold">
                      <p:stCondLst>
                        <p:cond delay="indefinite"/>
                      </p:stCondLst>
                      <p:childTnLst>
                        <p:par>
                          <p:cTn id="523" fill="hold">
                            <p:stCondLst>
                              <p:cond delay="0"/>
                            </p:stCondLst>
                            <p:childTnLst>
                              <p:par>
                                <p:cTn id="5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4" grpId="0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/>
      <p:bldP spid="11" grpId="0"/>
      <p:bldP spid="12" grpId="0"/>
      <p:bldP spid="13" grpId="0"/>
      <p:bldP spid="14" grpId="0"/>
      <p:bldP spid="15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3" grpId="2" animBg="1"/>
      <p:bldP spid="33" grpId="3" animBg="1"/>
      <p:bldP spid="34" grpId="0"/>
      <p:bldP spid="34" grpId="1"/>
      <p:bldP spid="35" grpId="0"/>
      <p:bldP spid="35" grpId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8" grpId="2" animBg="1"/>
      <p:bldP spid="38" grpId="3" animBg="1"/>
      <p:bldP spid="39" grpId="0"/>
      <p:bldP spid="39" grpId="1"/>
      <p:bldP spid="40" grpId="0"/>
      <p:bldP spid="40" grpId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1" grpId="2" animBg="1"/>
      <p:bldP spid="91" grpId="3" animBg="1"/>
      <p:bldP spid="92" grpId="0"/>
      <p:bldP spid="92" grpId="1"/>
      <p:bldP spid="93" grpId="0"/>
      <p:bldP spid="93" grpId="1"/>
      <p:bldP spid="94" grpId="0"/>
      <p:bldP spid="95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 animBg="1"/>
      <p:bldP spid="114" grpId="0" animBg="1"/>
      <p:bldP spid="115" grpId="0" animBg="1"/>
      <p:bldP spid="115" grpId="1" animBg="1"/>
      <p:bldP spid="116" grpId="0"/>
      <p:bldP spid="116" grpId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0"/>
          <p:cNvSpPr>
            <a:spLocks noChangeArrowheads="1"/>
          </p:cNvSpPr>
          <p:nvPr/>
        </p:nvSpPr>
        <p:spPr bwMode="auto">
          <a:xfrm>
            <a:off x="846810" y="1105123"/>
            <a:ext cx="6306883" cy="269645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128" name="AutoShape 30"/>
          <p:cNvSpPr>
            <a:spLocks noChangeArrowheads="1"/>
          </p:cNvSpPr>
          <p:nvPr/>
        </p:nvSpPr>
        <p:spPr bwMode="auto">
          <a:xfrm>
            <a:off x="1803518" y="1117379"/>
            <a:ext cx="1834955" cy="245132"/>
          </a:xfrm>
          <a:prstGeom prst="roundRect">
            <a:avLst>
              <a:gd name="adj" fmla="val 16667"/>
            </a:avLst>
          </a:prstGeom>
          <a:solidFill>
            <a:srgbClr val="66FFFF"/>
          </a:solidFill>
          <a:ln w="12700">
            <a:solidFill>
              <a:schemeClr val="tx1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129" name="AutoShape 30"/>
          <p:cNvSpPr>
            <a:spLocks noChangeArrowheads="1"/>
          </p:cNvSpPr>
          <p:nvPr/>
        </p:nvSpPr>
        <p:spPr bwMode="auto">
          <a:xfrm>
            <a:off x="4363208" y="1117379"/>
            <a:ext cx="2766231" cy="245132"/>
          </a:xfrm>
          <a:prstGeom prst="roundRect">
            <a:avLst>
              <a:gd name="adj" fmla="val 16667"/>
            </a:avLst>
          </a:prstGeom>
          <a:solidFill>
            <a:srgbClr val="66FFFF"/>
          </a:solidFill>
          <a:ln w="12700">
            <a:solidFill>
              <a:schemeClr val="tx1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485254" y="1339145"/>
            <a:ext cx="6591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Sol. 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52" name="Rectangle 9"/>
          <p:cNvSpPr>
            <a:spLocks noChangeArrowheads="1"/>
          </p:cNvSpPr>
          <p:nvPr/>
        </p:nvSpPr>
        <p:spPr bwMode="auto">
          <a:xfrm>
            <a:off x="485254" y="328121"/>
            <a:ext cx="7575189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l" eaLnBrk="0" hangingPunct="0">
              <a:tabLst>
                <a:tab pos="341313" algn="l"/>
                <a:tab pos="508000" algn="l"/>
                <a:tab pos="514350" algn="l"/>
              </a:tabLst>
              <a:defRPr/>
            </a:pP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Q.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Find the area of the triangle formed by joining the </a:t>
            </a:r>
          </a:p>
          <a:p>
            <a:pPr lvl="0" algn="l" eaLnBrk="0" hangingPunct="0">
              <a:tabLst>
                <a:tab pos="341313" algn="l"/>
                <a:tab pos="508000" algn="l"/>
                <a:tab pos="514350" algn="l"/>
              </a:tabLst>
              <a:defRPr/>
            </a:pPr>
            <a:r>
              <a:rPr kumimoji="0" lang="en-US" sz="1600" b="1" i="0" u="none" strike="noStrike" kern="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   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mid–points of </a:t>
            </a:r>
            <a:r>
              <a:rPr kumimoji="0" lang="en-US" sz="1600" b="1" i="0" u="none" strike="noStrike" kern="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the sides of the triangle whose vertices are (0, –1),  </a:t>
            </a:r>
          </a:p>
          <a:p>
            <a:pPr lvl="0" algn="l" eaLnBrk="0" hangingPunct="0">
              <a:tabLst>
                <a:tab pos="341313" algn="l"/>
                <a:tab pos="508000" algn="l"/>
                <a:tab pos="514350" algn="l"/>
              </a:tabLst>
              <a:defRPr/>
            </a:pPr>
            <a:r>
              <a:rPr lang="en-US" sz="1600" b="1" kern="0" noProof="0" dirty="0" smtClean="0">
                <a:solidFill>
                  <a:srgbClr val="0000FF"/>
                </a:solidFill>
                <a:latin typeface="Bookman Old Style" pitchFamily="18" charset="0"/>
              </a:rPr>
              <a:t>   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(2, 1) and (0, 3). </a:t>
            </a:r>
          </a:p>
          <a:p>
            <a:pPr lvl="0" algn="l" eaLnBrk="0" hangingPunct="0">
              <a:tabLst>
                <a:tab pos="341313" algn="l"/>
                <a:tab pos="508000" algn="l"/>
                <a:tab pos="514350" algn="l"/>
              </a:tabLst>
              <a:defRPr/>
            </a:pPr>
            <a:r>
              <a:rPr lang="en-US" sz="1600" kern="0" noProof="0" dirty="0" smtClean="0">
                <a:solidFill>
                  <a:srgbClr val="0000FF"/>
                </a:solidFill>
                <a:latin typeface="Bookman Old Style" pitchFamily="18" charset="0"/>
              </a:rPr>
              <a:t>   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Find the ratio of this area</a:t>
            </a:r>
            <a:r>
              <a:rPr kumimoji="0" lang="en-US" sz="1600" b="1" i="0" u="none" strike="noStrike" kern="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 to the area of the given triangle.</a:t>
            </a:r>
            <a:endParaRPr lang="en-US" sz="1600" b="1" kern="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3" name="Isosceles Triangle 2"/>
          <p:cNvSpPr/>
          <p:nvPr/>
        </p:nvSpPr>
        <p:spPr>
          <a:xfrm>
            <a:off x="5884034" y="1854496"/>
            <a:ext cx="2212848" cy="1565415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Isosceles Triangle 3"/>
          <p:cNvSpPr/>
          <p:nvPr/>
        </p:nvSpPr>
        <p:spPr>
          <a:xfrm rot="10800000">
            <a:off x="6464328" y="2608471"/>
            <a:ext cx="1032310" cy="787477"/>
          </a:xfrm>
          <a:prstGeom prst="triangle">
            <a:avLst/>
          </a:prstGeom>
          <a:solidFill>
            <a:srgbClr val="FFC000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AutoShape 30"/>
          <p:cNvSpPr>
            <a:spLocks noChangeArrowheads="1"/>
          </p:cNvSpPr>
          <p:nvPr/>
        </p:nvSpPr>
        <p:spPr bwMode="auto">
          <a:xfrm>
            <a:off x="1078412" y="3349413"/>
            <a:ext cx="2790199" cy="3680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912043" y="3616618"/>
            <a:ext cx="688472" cy="30228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Rounded Rectangle 7"/>
          <p:cNvSpPr/>
          <p:nvPr/>
        </p:nvSpPr>
        <p:spPr>
          <a:xfrm>
            <a:off x="5306814" y="3614591"/>
            <a:ext cx="688472" cy="30228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" name="Rounded Rectangle 8"/>
          <p:cNvSpPr/>
          <p:nvPr/>
        </p:nvSpPr>
        <p:spPr>
          <a:xfrm>
            <a:off x="6862811" y="1533299"/>
            <a:ext cx="966567" cy="30228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Rectangle 9"/>
          <p:cNvSpPr/>
          <p:nvPr/>
        </p:nvSpPr>
        <p:spPr>
          <a:xfrm>
            <a:off x="737082" y="1866596"/>
            <a:ext cx="362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62190" y="1866596"/>
            <a:ext cx="11721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err="1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ar</a:t>
            </a:r>
            <a:r>
              <a:rPr lang="en-US" sz="1600" b="1" kern="0" dirty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 (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ABC)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45856" y="1866596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775609" y="1853785"/>
            <a:ext cx="4118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[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851809" y="1853785"/>
            <a:ext cx="5209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0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73785" y="1751867"/>
            <a:ext cx="3006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621985" y="2047366"/>
            <a:ext cx="2042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587248" y="1997976"/>
            <a:ext cx="2737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054703" y="1853785"/>
            <a:ext cx="5579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(1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357314" y="1853785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525971" y="1853785"/>
            <a:ext cx="457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3)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807121" y="1853785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980542" y="1853785"/>
            <a:ext cx="4038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193381" y="1853785"/>
            <a:ext cx="6142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(3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590746" y="1863513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669590" y="1853785"/>
            <a:ext cx="6220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1)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039247" y="1853785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214974" y="1853785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0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394290" y="1853785"/>
            <a:ext cx="60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(–1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772983" y="1853785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923255" y="1844418"/>
            <a:ext cx="8676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1)]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31" name="Rectangular Callout 30"/>
          <p:cNvSpPr/>
          <p:nvPr/>
        </p:nvSpPr>
        <p:spPr>
          <a:xfrm>
            <a:off x="5204253" y="3923517"/>
            <a:ext cx="1672817" cy="418447"/>
          </a:xfrm>
          <a:prstGeom prst="wedgeRectCallout">
            <a:avLst>
              <a:gd name="adj1" fmla="val -29680"/>
              <a:gd name="adj2" fmla="val -68849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5271250" y="3981340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3" name="Rectangle 32"/>
          <p:cNvSpPr/>
          <p:nvPr/>
        </p:nvSpPr>
        <p:spPr>
          <a:xfrm>
            <a:off x="6043671" y="3993084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4" name="Rectangle 33"/>
          <p:cNvSpPr/>
          <p:nvPr/>
        </p:nvSpPr>
        <p:spPr>
          <a:xfrm>
            <a:off x="5172205" y="3943877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2,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973870" y="3943877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1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5266406" y="1515163"/>
            <a:ext cx="3585873" cy="2454053"/>
            <a:chOff x="5100927" y="1684122"/>
            <a:chExt cx="3585873" cy="2454053"/>
          </a:xfrm>
        </p:grpSpPr>
        <p:grpSp>
          <p:nvGrpSpPr>
            <p:cNvPr id="38" name="Group 37"/>
            <p:cNvGrpSpPr/>
            <p:nvPr/>
          </p:nvGrpSpPr>
          <p:grpSpPr>
            <a:xfrm>
              <a:off x="5100927" y="1684122"/>
              <a:ext cx="3585873" cy="2411628"/>
              <a:chOff x="5140478" y="1680475"/>
              <a:chExt cx="3585873" cy="2411628"/>
            </a:xfrm>
          </p:grpSpPr>
          <p:sp>
            <p:nvSpPr>
              <p:cNvPr id="42" name="Isosceles Triangle 41"/>
              <p:cNvSpPr/>
              <p:nvPr/>
            </p:nvSpPr>
            <p:spPr>
              <a:xfrm>
                <a:off x="5752846" y="2025058"/>
                <a:ext cx="2212848" cy="1565415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3" name="Isosceles Triangle 42"/>
              <p:cNvSpPr/>
              <p:nvPr/>
            </p:nvSpPr>
            <p:spPr>
              <a:xfrm rot="10800000">
                <a:off x="6343650" y="2768523"/>
                <a:ext cx="1032310" cy="787477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6690526" y="1680475"/>
                <a:ext cx="33855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kern="0" dirty="0" smtClean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A</a:t>
                </a:r>
                <a:endParaRPr lang="en-IN" sz="1600" b="1" baseline="-25000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5414289" y="3443376"/>
                <a:ext cx="33855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kern="0" dirty="0" smtClean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B</a:t>
                </a:r>
                <a:endParaRPr lang="en-IN" sz="1600" b="1" baseline="-25000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7965694" y="3406356"/>
                <a:ext cx="33855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kern="0" dirty="0" smtClean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C</a:t>
                </a:r>
                <a:endParaRPr lang="en-IN" sz="1600" b="1" baseline="-25000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080760" y="2530376"/>
                <a:ext cx="33855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kern="0" dirty="0" smtClean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P</a:t>
                </a:r>
                <a:endParaRPr lang="en-IN" sz="1600" b="1" baseline="-25000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7342403" y="2530376"/>
                <a:ext cx="33855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kern="0" dirty="0" smtClean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R</a:t>
                </a:r>
                <a:endParaRPr lang="en-IN" sz="1600" b="1" baseline="-25000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6707204" y="3547110"/>
                <a:ext cx="33855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kern="0" dirty="0" smtClean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Q</a:t>
                </a:r>
                <a:endParaRPr lang="en-IN" sz="1600" b="1" baseline="-25000" dirty="0">
                  <a:latin typeface="Bookman Old Style" panose="02050604050505020204" pitchFamily="18" charset="0"/>
                </a:endParaRPr>
              </a:p>
            </p:txBody>
          </p:sp>
          <p:cxnSp>
            <p:nvCxnSpPr>
              <p:cNvPr id="50" name="Straight Connector 49"/>
              <p:cNvCxnSpPr/>
              <p:nvPr/>
            </p:nvCxnSpPr>
            <p:spPr>
              <a:xfrm>
                <a:off x="6558653" y="2353366"/>
                <a:ext cx="91440" cy="9144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5976675" y="3152244"/>
                <a:ext cx="91440" cy="9144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2" name="Group 51"/>
              <p:cNvGrpSpPr/>
              <p:nvPr/>
            </p:nvGrpSpPr>
            <p:grpSpPr>
              <a:xfrm>
                <a:off x="6343650" y="3523398"/>
                <a:ext cx="57150" cy="137160"/>
                <a:chOff x="6343650" y="3523398"/>
                <a:chExt cx="57150" cy="137160"/>
              </a:xfrm>
            </p:grpSpPr>
            <p:cxnSp>
              <p:nvCxnSpPr>
                <p:cNvPr id="67" name="Straight Connector 66"/>
                <p:cNvCxnSpPr/>
                <p:nvPr/>
              </p:nvCxnSpPr>
              <p:spPr>
                <a:xfrm>
                  <a:off x="6343650" y="3523398"/>
                  <a:ext cx="0" cy="13716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>
                  <a:off x="6400800" y="3523398"/>
                  <a:ext cx="0" cy="13716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 52"/>
              <p:cNvGrpSpPr/>
              <p:nvPr/>
            </p:nvGrpSpPr>
            <p:grpSpPr>
              <a:xfrm>
                <a:off x="7335520" y="3523398"/>
                <a:ext cx="57150" cy="137160"/>
                <a:chOff x="6343650" y="3539989"/>
                <a:chExt cx="57150" cy="137160"/>
              </a:xfrm>
            </p:grpSpPr>
            <p:cxnSp>
              <p:nvCxnSpPr>
                <p:cNvPr id="65" name="Straight Connector 64"/>
                <p:cNvCxnSpPr/>
                <p:nvPr/>
              </p:nvCxnSpPr>
              <p:spPr>
                <a:xfrm>
                  <a:off x="6343650" y="3539989"/>
                  <a:ext cx="0" cy="13716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6400800" y="3539989"/>
                  <a:ext cx="0" cy="13716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" name="Group 53"/>
              <p:cNvGrpSpPr/>
              <p:nvPr/>
            </p:nvGrpSpPr>
            <p:grpSpPr>
              <a:xfrm>
                <a:off x="7557465" y="3028950"/>
                <a:ext cx="207010" cy="223941"/>
                <a:chOff x="7614615" y="3098577"/>
                <a:chExt cx="207010" cy="223941"/>
              </a:xfrm>
            </p:grpSpPr>
            <p:cxnSp>
              <p:nvCxnSpPr>
                <p:cNvPr id="62" name="Straight Connector 61"/>
                <p:cNvCxnSpPr/>
                <p:nvPr/>
              </p:nvCxnSpPr>
              <p:spPr>
                <a:xfrm flipH="1">
                  <a:off x="7614615" y="3098577"/>
                  <a:ext cx="137160" cy="11887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 flipH="1">
                  <a:off x="7646365" y="3149671"/>
                  <a:ext cx="137160" cy="11887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/>
              </p:nvCxnSpPr>
              <p:spPr>
                <a:xfrm flipH="1">
                  <a:off x="7684465" y="3203646"/>
                  <a:ext cx="137160" cy="11887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Group 54"/>
              <p:cNvGrpSpPr/>
              <p:nvPr/>
            </p:nvGrpSpPr>
            <p:grpSpPr>
              <a:xfrm>
                <a:off x="7017715" y="2262810"/>
                <a:ext cx="207010" cy="223941"/>
                <a:chOff x="7614615" y="3091262"/>
                <a:chExt cx="207010" cy="223941"/>
              </a:xfrm>
            </p:grpSpPr>
            <p:cxnSp>
              <p:nvCxnSpPr>
                <p:cNvPr id="59" name="Straight Connector 58"/>
                <p:cNvCxnSpPr/>
                <p:nvPr/>
              </p:nvCxnSpPr>
              <p:spPr>
                <a:xfrm flipH="1">
                  <a:off x="7614615" y="3091262"/>
                  <a:ext cx="137160" cy="11887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 flipH="1">
                  <a:off x="7646365" y="3142356"/>
                  <a:ext cx="137160" cy="11887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 flipH="1">
                  <a:off x="7684465" y="3196331"/>
                  <a:ext cx="137160" cy="11887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6" name="Rectangle 55"/>
              <p:cNvSpPr/>
              <p:nvPr/>
            </p:nvSpPr>
            <p:spPr>
              <a:xfrm>
                <a:off x="6904711" y="1692832"/>
                <a:ext cx="123026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600" b="1" kern="0" dirty="0" smtClean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(0, –1)</a:t>
                </a:r>
                <a:endParaRPr lang="en-IN" sz="1600" b="1" baseline="-25000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5140478" y="3753549"/>
                <a:ext cx="95933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600" b="1" kern="0" dirty="0" smtClean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(2, 1)</a:t>
                </a:r>
                <a:endParaRPr lang="en-IN" sz="1600" b="1" baseline="-25000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767014" y="3753549"/>
                <a:ext cx="95933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600" b="1" kern="0" dirty="0" smtClean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(0, 3)</a:t>
                </a:r>
                <a:endParaRPr lang="en-IN" sz="1600" b="1" baseline="-25000" dirty="0">
                  <a:latin typeface="Bookman Old Style" panose="02050604050505020204" pitchFamily="18" charset="0"/>
                </a:endParaRPr>
              </a:p>
            </p:txBody>
          </p:sp>
        </p:grpSp>
        <p:sp>
          <p:nvSpPr>
            <p:cNvPr id="39" name="Rectangle 38"/>
            <p:cNvSpPr/>
            <p:nvPr/>
          </p:nvSpPr>
          <p:spPr>
            <a:xfrm>
              <a:off x="5385248" y="2704522"/>
              <a:ext cx="80504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(1 , 0)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548117" y="3799621"/>
              <a:ext cx="80504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(1 , 2)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550915" y="2534023"/>
              <a:ext cx="80504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(0 , 1)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</p:grpSp>
      <p:sp>
        <p:nvSpPr>
          <p:cNvPr id="69" name="Rectangular Callout 68"/>
          <p:cNvSpPr/>
          <p:nvPr/>
        </p:nvSpPr>
        <p:spPr>
          <a:xfrm>
            <a:off x="6925710" y="3928465"/>
            <a:ext cx="1672817" cy="418447"/>
          </a:xfrm>
          <a:prstGeom prst="wedgeRectCallout">
            <a:avLst>
              <a:gd name="adj1" fmla="val 35291"/>
              <a:gd name="adj2" fmla="val -73873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0" name="Rectangle 69"/>
          <p:cNvSpPr/>
          <p:nvPr/>
        </p:nvSpPr>
        <p:spPr>
          <a:xfrm>
            <a:off x="6962890" y="3986288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1" name="Rectangle 70"/>
          <p:cNvSpPr/>
          <p:nvPr/>
        </p:nvSpPr>
        <p:spPr>
          <a:xfrm>
            <a:off x="7765128" y="3998032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2" name="Rectangle 71"/>
          <p:cNvSpPr/>
          <p:nvPr/>
        </p:nvSpPr>
        <p:spPr>
          <a:xfrm>
            <a:off x="6893662" y="3948825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3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0,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7685802" y="3948825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3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3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2236303" y="2380005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577283" y="2255608"/>
            <a:ext cx="3006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2625483" y="2551753"/>
            <a:ext cx="2042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2590746" y="2495080"/>
            <a:ext cx="2737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806813" y="2364278"/>
            <a:ext cx="4118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(0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089217" y="2364278"/>
            <a:ext cx="4118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290317" y="2364278"/>
            <a:ext cx="4118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8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3513112" y="2364278"/>
            <a:ext cx="4118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3712560" y="2364278"/>
            <a:ext cx="4118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0)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2236303" y="2848874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561057" y="2734987"/>
            <a:ext cx="3006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>
            <a:off x="2614113" y="3039674"/>
            <a:ext cx="2042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2579376" y="2983001"/>
            <a:ext cx="2737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2785855" y="2846869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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2961921" y="2852199"/>
            <a:ext cx="3743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8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37082" y="3336953"/>
            <a:ext cx="362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1066758" y="3336953"/>
            <a:ext cx="11721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err="1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ar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 (ABC)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236303" y="3336953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2539424" y="3336953"/>
            <a:ext cx="12474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4 </a:t>
            </a:r>
            <a:r>
              <a:rPr lang="en-US" sz="1600" b="1" kern="0" dirty="0" err="1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sq.units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900308" y="3751146"/>
            <a:ext cx="14221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area (PQR)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06720" y="4027822"/>
            <a:ext cx="14093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area (ABC)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cxnSp>
        <p:nvCxnSpPr>
          <p:cNvPr id="95" name="Straight Connector 94"/>
          <p:cNvCxnSpPr/>
          <p:nvPr/>
        </p:nvCxnSpPr>
        <p:spPr>
          <a:xfrm flipV="1">
            <a:off x="941598" y="4074651"/>
            <a:ext cx="1339605" cy="1396"/>
          </a:xfrm>
          <a:prstGeom prst="line">
            <a:avLst/>
          </a:prstGeom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2265756" y="3922251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2594628" y="3799558"/>
            <a:ext cx="3006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98" name="Straight Connector 97"/>
          <p:cNvCxnSpPr/>
          <p:nvPr/>
        </p:nvCxnSpPr>
        <p:spPr>
          <a:xfrm>
            <a:off x="2642828" y="4104245"/>
            <a:ext cx="2042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2608091" y="4058082"/>
            <a:ext cx="2737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4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2870603" y="3922251"/>
            <a:ext cx="4547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or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3095119" y="3922251"/>
            <a:ext cx="9514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 : 4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02" name="AutoShape 30"/>
          <p:cNvSpPr>
            <a:spLocks noChangeArrowheads="1"/>
          </p:cNvSpPr>
          <p:nvPr/>
        </p:nvSpPr>
        <p:spPr bwMode="auto">
          <a:xfrm>
            <a:off x="4191924" y="1457133"/>
            <a:ext cx="2503109" cy="350199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solidFill>
              <a:schemeClr val="tx1"/>
            </a:solidFill>
            <a:headEnd/>
            <a:tailEnd/>
          </a:ln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00" b="0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grpSp>
        <p:nvGrpSpPr>
          <p:cNvPr id="103" name="Group 102"/>
          <p:cNvGrpSpPr/>
          <p:nvPr/>
        </p:nvGrpSpPr>
        <p:grpSpPr>
          <a:xfrm>
            <a:off x="4149019" y="1448519"/>
            <a:ext cx="2563599" cy="360739"/>
            <a:chOff x="3925172" y="1582602"/>
            <a:chExt cx="2563599" cy="360739"/>
          </a:xfrm>
        </p:grpSpPr>
        <p:sp>
          <p:nvSpPr>
            <p:cNvPr id="105" name="Rectangle 104"/>
            <p:cNvSpPr/>
            <p:nvPr/>
          </p:nvSpPr>
          <p:spPr>
            <a:xfrm>
              <a:off x="3925172" y="1582602"/>
              <a:ext cx="118494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kern="0" dirty="0" err="1" smtClean="0">
                  <a:solidFill>
                    <a:sysClr val="windowText" lastClr="000000"/>
                  </a:solidFill>
                  <a:latin typeface="Bookman Old Style" pitchFamily="18" charset="0"/>
                  <a:sym typeface="Symbol"/>
                </a:rPr>
                <a:t>ar</a:t>
              </a: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  <a:sym typeface="Symbol"/>
                </a:rPr>
                <a:t> (PQR)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5077736" y="1604787"/>
              <a:ext cx="30809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  <a:sym typeface="Symbol"/>
                </a:rPr>
                <a:t>=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5348715" y="1582602"/>
              <a:ext cx="114005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  <a:sym typeface="Symbol"/>
                </a:rPr>
                <a:t>1 </a:t>
              </a:r>
              <a:r>
                <a:rPr lang="en-US" sz="1600" b="1" kern="0" dirty="0" err="1" smtClean="0">
                  <a:solidFill>
                    <a:sysClr val="windowText" lastClr="000000"/>
                  </a:solidFill>
                  <a:latin typeface="Bookman Old Style" pitchFamily="18" charset="0"/>
                  <a:sym typeface="Symbol"/>
                </a:rPr>
                <a:t>sq.unit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</p:grpSp>
      <p:sp>
        <p:nvSpPr>
          <p:cNvPr id="108" name="Line 8"/>
          <p:cNvSpPr>
            <a:spLocks noChangeShapeType="1"/>
          </p:cNvSpPr>
          <p:nvPr/>
        </p:nvSpPr>
        <p:spPr bwMode="auto">
          <a:xfrm flipV="1">
            <a:off x="2630246" y="3097956"/>
            <a:ext cx="168815" cy="1213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sz="1600"/>
          </a:p>
        </p:txBody>
      </p:sp>
      <p:sp>
        <p:nvSpPr>
          <p:cNvPr id="109" name="Line 8"/>
          <p:cNvSpPr>
            <a:spLocks noChangeShapeType="1"/>
          </p:cNvSpPr>
          <p:nvPr/>
        </p:nvSpPr>
        <p:spPr bwMode="auto">
          <a:xfrm flipV="1">
            <a:off x="3065402" y="2962405"/>
            <a:ext cx="171771" cy="134699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sz="1600"/>
          </a:p>
        </p:txBody>
      </p:sp>
      <p:sp>
        <p:nvSpPr>
          <p:cNvPr id="110" name="Rectangle 109"/>
          <p:cNvSpPr/>
          <p:nvPr/>
        </p:nvSpPr>
        <p:spPr>
          <a:xfrm>
            <a:off x="3156760" y="2761912"/>
            <a:ext cx="3489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kern="0" dirty="0" smtClean="0">
                <a:solidFill>
                  <a:srgbClr val="FF0000"/>
                </a:solidFill>
                <a:latin typeface="Bookman Old Style" pitchFamily="18" charset="0"/>
              </a:rPr>
              <a:t>4</a:t>
            </a:r>
            <a:endParaRPr lang="en-IN" sz="1400" b="1" baseline="-25000" dirty="0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1" name="Rounded Rectangle 110"/>
          <p:cNvSpPr/>
          <p:nvPr/>
        </p:nvSpPr>
        <p:spPr bwMode="auto">
          <a:xfrm rot="10800000" flipH="1" flipV="1">
            <a:off x="654796" y="2535653"/>
            <a:ext cx="4499718" cy="630914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1269193" y="2552065"/>
            <a:ext cx="3112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Which formula is used to find </a:t>
            </a:r>
            <a:r>
              <a:rPr lang="en-US" sz="1600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area of triangle?</a:t>
            </a:r>
            <a:endParaRPr lang="en-US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13" name="Group 112"/>
          <p:cNvGrpSpPr/>
          <p:nvPr/>
        </p:nvGrpSpPr>
        <p:grpSpPr>
          <a:xfrm>
            <a:off x="799638" y="2571292"/>
            <a:ext cx="4424744" cy="565548"/>
            <a:chOff x="3584119" y="4005011"/>
            <a:chExt cx="4424744" cy="565548"/>
          </a:xfrm>
        </p:grpSpPr>
        <p:sp>
          <p:nvSpPr>
            <p:cNvPr id="114" name="TextBox 113"/>
            <p:cNvSpPr txBox="1"/>
            <p:nvPr/>
          </p:nvSpPr>
          <p:spPr>
            <a:xfrm>
              <a:off x="3814991" y="4074899"/>
              <a:ext cx="4193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[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1 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(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 – 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) + 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 (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 – 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) + 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 (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 – 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)]</a:t>
              </a:r>
              <a:endParaRPr lang="en-US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grpSp>
          <p:nvGrpSpPr>
            <p:cNvPr id="115" name="Group 114"/>
            <p:cNvGrpSpPr/>
            <p:nvPr/>
          </p:nvGrpSpPr>
          <p:grpSpPr>
            <a:xfrm>
              <a:off x="3584119" y="4005011"/>
              <a:ext cx="301782" cy="565548"/>
              <a:chOff x="2016167" y="3250129"/>
              <a:chExt cx="301782" cy="565548"/>
            </a:xfrm>
          </p:grpSpPr>
          <p:sp>
            <p:nvSpPr>
              <p:cNvPr id="116" name="Rectangle 115"/>
              <p:cNvSpPr/>
              <p:nvPr/>
            </p:nvSpPr>
            <p:spPr>
              <a:xfrm>
                <a:off x="2017304" y="3250129"/>
                <a:ext cx="30064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kern="0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1</a:t>
                </a:r>
                <a:endParaRPr lang="en-IN" sz="1600" b="1" baseline="-250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cxnSp>
            <p:nvCxnSpPr>
              <p:cNvPr id="117" name="Straight Connector 116"/>
              <p:cNvCxnSpPr/>
              <p:nvPr/>
            </p:nvCxnSpPr>
            <p:spPr>
              <a:xfrm>
                <a:off x="2076747" y="3533796"/>
                <a:ext cx="204244" cy="0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Rectangle 117"/>
              <p:cNvSpPr/>
              <p:nvPr/>
            </p:nvSpPr>
            <p:spPr>
              <a:xfrm>
                <a:off x="2016167" y="3477123"/>
                <a:ext cx="27371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kern="0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2</a:t>
                </a:r>
                <a:endParaRPr lang="en-IN" sz="1600" b="1" baseline="-250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</p:grpSp>
      </p:grpSp>
      <p:sp>
        <p:nvSpPr>
          <p:cNvPr id="119" name="Rectangle 118"/>
          <p:cNvSpPr/>
          <p:nvPr/>
        </p:nvSpPr>
        <p:spPr>
          <a:xfrm>
            <a:off x="1150027" y="2706469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0" name="Rectangle 119"/>
          <p:cNvSpPr/>
          <p:nvPr/>
        </p:nvSpPr>
        <p:spPr>
          <a:xfrm>
            <a:off x="1508679" y="2706469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1" name="Rectangle 120"/>
          <p:cNvSpPr/>
          <p:nvPr/>
        </p:nvSpPr>
        <p:spPr>
          <a:xfrm>
            <a:off x="2018640" y="2711782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2" name="Rectangle 121"/>
          <p:cNvSpPr/>
          <p:nvPr/>
        </p:nvSpPr>
        <p:spPr>
          <a:xfrm>
            <a:off x="2528450" y="2721307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3" name="Rectangle 122"/>
          <p:cNvSpPr/>
          <p:nvPr/>
        </p:nvSpPr>
        <p:spPr>
          <a:xfrm>
            <a:off x="2850989" y="2721307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4" name="Rectangle 123"/>
          <p:cNvSpPr/>
          <p:nvPr/>
        </p:nvSpPr>
        <p:spPr>
          <a:xfrm>
            <a:off x="3329003" y="2720383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5" name="Rectangle 124"/>
          <p:cNvSpPr/>
          <p:nvPr/>
        </p:nvSpPr>
        <p:spPr>
          <a:xfrm>
            <a:off x="3882563" y="2721307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6" name="Rectangle 125"/>
          <p:cNvSpPr/>
          <p:nvPr/>
        </p:nvSpPr>
        <p:spPr>
          <a:xfrm>
            <a:off x="4184924" y="2721307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7" name="Rectangle 126"/>
          <p:cNvSpPr/>
          <p:nvPr/>
        </p:nvSpPr>
        <p:spPr>
          <a:xfrm>
            <a:off x="4666409" y="2730832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1" name="Rectangular Callout 130"/>
          <p:cNvSpPr/>
          <p:nvPr/>
        </p:nvSpPr>
        <p:spPr>
          <a:xfrm>
            <a:off x="6169558" y="978442"/>
            <a:ext cx="1672817" cy="418447"/>
          </a:xfrm>
          <a:prstGeom prst="wedgeRectCallout">
            <a:avLst>
              <a:gd name="adj1" fmla="val 20400"/>
              <a:gd name="adj2" fmla="val 105462"/>
            </a:avLst>
          </a:prstGeom>
          <a:solidFill>
            <a:srgbClr val="00206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2" name="Rectangle 131"/>
          <p:cNvSpPr/>
          <p:nvPr/>
        </p:nvSpPr>
        <p:spPr>
          <a:xfrm>
            <a:off x="6197767" y="1057580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3" name="Rectangle 132"/>
          <p:cNvSpPr/>
          <p:nvPr/>
        </p:nvSpPr>
        <p:spPr>
          <a:xfrm>
            <a:off x="6990790" y="1054120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4" name="Rectangle 133"/>
          <p:cNvSpPr/>
          <p:nvPr/>
        </p:nvSpPr>
        <p:spPr>
          <a:xfrm>
            <a:off x="6108935" y="998802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0,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6929650" y="998802"/>
            <a:ext cx="901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–1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6" name="Rounded Rectangular Callout 135"/>
          <p:cNvSpPr/>
          <p:nvPr/>
        </p:nvSpPr>
        <p:spPr>
          <a:xfrm>
            <a:off x="1989433" y="485215"/>
            <a:ext cx="1493850" cy="460292"/>
          </a:xfrm>
          <a:prstGeom prst="wedgeRoundRectCallout">
            <a:avLst>
              <a:gd name="adj1" fmla="val -47669"/>
              <a:gd name="adj2" fmla="val 93908"/>
              <a:gd name="adj3" fmla="val 16667"/>
            </a:avLst>
          </a:prstGeom>
          <a:solidFill>
            <a:srgbClr val="0000FF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>
                <a:solidFill>
                  <a:schemeClr val="bg1"/>
                </a:solidFill>
                <a:latin typeface="Bookman Old Style" pitchFamily="18" charset="0"/>
              </a:rPr>
              <a:t>i.e</a:t>
            </a: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Bookman Old Style" pitchFamily="18" charset="0"/>
              </a:rPr>
              <a:t>ar</a:t>
            </a: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</a:rPr>
              <a:t>(</a:t>
            </a:r>
            <a:r>
              <a:rPr lang="en-US" sz="1600" b="1" dirty="0" smtClean="0">
                <a:solidFill>
                  <a:schemeClr val="bg1"/>
                </a:solidFill>
                <a:latin typeface="Symbol" pitchFamily="18" charset="2"/>
              </a:rPr>
              <a:t>D</a:t>
            </a: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</a:rPr>
              <a:t>PQR)</a:t>
            </a:r>
            <a:endParaRPr lang="en-US" sz="16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grpSp>
        <p:nvGrpSpPr>
          <p:cNvPr id="137" name="Group 136"/>
          <p:cNvGrpSpPr/>
          <p:nvPr/>
        </p:nvGrpSpPr>
        <p:grpSpPr>
          <a:xfrm>
            <a:off x="1650510" y="796653"/>
            <a:ext cx="2705266" cy="663563"/>
            <a:chOff x="5684765" y="2598025"/>
            <a:chExt cx="2705266" cy="663563"/>
          </a:xfrm>
        </p:grpSpPr>
        <p:sp>
          <p:nvSpPr>
            <p:cNvPr id="138" name="Rounded Rectangle 137"/>
            <p:cNvSpPr/>
            <p:nvPr/>
          </p:nvSpPr>
          <p:spPr bwMode="auto">
            <a:xfrm rot="10800000" flipH="1" flipV="1">
              <a:off x="5684765" y="2598025"/>
              <a:ext cx="2705266" cy="663563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5717491" y="2624207"/>
              <a:ext cx="26168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) 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1702070" y="790015"/>
            <a:ext cx="2705266" cy="637671"/>
            <a:chOff x="5680002" y="2606208"/>
            <a:chExt cx="2705266" cy="637671"/>
          </a:xfrm>
        </p:grpSpPr>
        <p:sp>
          <p:nvSpPr>
            <p:cNvPr id="141" name="Rounded Rectangle 140"/>
            <p:cNvSpPr/>
            <p:nvPr/>
          </p:nvSpPr>
          <p:spPr bwMode="auto">
            <a:xfrm rot="10800000" flipH="1" flipV="1">
              <a:off x="5680002" y="2606208"/>
              <a:ext cx="2705266" cy="637671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5687644" y="2624207"/>
              <a:ext cx="26764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C be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) 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1677116" y="790016"/>
            <a:ext cx="2705266" cy="670199"/>
            <a:chOff x="5675239" y="2589944"/>
            <a:chExt cx="2705266" cy="670199"/>
          </a:xfrm>
        </p:grpSpPr>
        <p:sp>
          <p:nvSpPr>
            <p:cNvPr id="144" name="Rounded Rectangle 143"/>
            <p:cNvSpPr/>
            <p:nvPr/>
          </p:nvSpPr>
          <p:spPr bwMode="auto">
            <a:xfrm rot="10800000" flipH="1" flipV="1">
              <a:off x="5675239" y="2589944"/>
              <a:ext cx="2705266" cy="67019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5683423" y="2624207"/>
              <a:ext cx="26849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A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) 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2046577" y="888935"/>
            <a:ext cx="1917700" cy="472363"/>
            <a:chOff x="6063523" y="2727563"/>
            <a:chExt cx="1917700" cy="472363"/>
          </a:xfrm>
        </p:grpSpPr>
        <p:sp>
          <p:nvSpPr>
            <p:cNvPr id="147" name="Rounded Rectangle 146"/>
            <p:cNvSpPr/>
            <p:nvPr/>
          </p:nvSpPr>
          <p:spPr bwMode="auto">
            <a:xfrm rot="10800000" flipH="1" flipV="1">
              <a:off x="6074522" y="2727563"/>
              <a:ext cx="1906701" cy="472363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6063523" y="2757017"/>
              <a:ext cx="18943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Consider </a:t>
              </a:r>
              <a:r>
                <a:rPr lang="en-US" sz="1600" b="1" dirty="0" smtClean="0">
                  <a:solidFill>
                    <a:prstClr val="white"/>
                  </a:solidFill>
                  <a:latin typeface="Symbol" pitchFamily="18" charset="2"/>
                </a:rPr>
                <a:t>D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ABC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149" name="Rounded Rectangular Callout 148"/>
          <p:cNvSpPr/>
          <p:nvPr/>
        </p:nvSpPr>
        <p:spPr>
          <a:xfrm>
            <a:off x="3854770" y="787089"/>
            <a:ext cx="1487596" cy="460292"/>
          </a:xfrm>
          <a:prstGeom prst="wedgeRoundRectCallout">
            <a:avLst>
              <a:gd name="adj1" fmla="val -2549"/>
              <a:gd name="adj2" fmla="val 96021"/>
              <a:gd name="adj3" fmla="val 16667"/>
            </a:avLst>
          </a:prstGeom>
          <a:solidFill>
            <a:srgbClr val="0000FF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>
                <a:solidFill>
                  <a:schemeClr val="bg1"/>
                </a:solidFill>
                <a:latin typeface="Bookman Old Style" pitchFamily="18" charset="0"/>
              </a:rPr>
              <a:t>i.e</a:t>
            </a: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Bookman Old Style" pitchFamily="18" charset="0"/>
              </a:rPr>
              <a:t>ar</a:t>
            </a: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</a:rPr>
              <a:t>(</a:t>
            </a:r>
            <a:r>
              <a:rPr lang="en-US" sz="1600" b="1" dirty="0" smtClean="0">
                <a:solidFill>
                  <a:schemeClr val="bg1"/>
                </a:solidFill>
                <a:latin typeface="Symbol" pitchFamily="18" charset="2"/>
              </a:rPr>
              <a:t>D</a:t>
            </a: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</a:rPr>
              <a:t>ABC)</a:t>
            </a:r>
            <a:endParaRPr lang="en-US" sz="16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011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0" fill="hold">
                      <p:stCondLst>
                        <p:cond delay="indefinite"/>
                      </p:stCondLst>
                      <p:childTnLst>
                        <p:par>
                          <p:cTn id="441" fill="hold">
                            <p:stCondLst>
                              <p:cond delay="0"/>
                            </p:stCondLst>
                            <p:childTnLst>
                              <p:par>
                                <p:cTn id="4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0" fill="hold">
                      <p:stCondLst>
                        <p:cond delay="indefinite"/>
                      </p:stCondLst>
                      <p:childTnLst>
                        <p:par>
                          <p:cTn id="461" fill="hold">
                            <p:stCondLst>
                              <p:cond delay="0"/>
                            </p:stCondLst>
                            <p:childTnLst>
                              <p:par>
                                <p:cTn id="4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5" fill="hold">
                      <p:stCondLst>
                        <p:cond delay="indefinite"/>
                      </p:stCondLst>
                      <p:childTnLst>
                        <p:par>
                          <p:cTn id="466" fill="hold">
                            <p:stCondLst>
                              <p:cond delay="0"/>
                            </p:stCondLst>
                            <p:childTnLst>
                              <p:par>
                                <p:cTn id="4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0" fill="hold">
                      <p:stCondLst>
                        <p:cond delay="indefinite"/>
                      </p:stCondLst>
                      <p:childTnLst>
                        <p:par>
                          <p:cTn id="471" fill="hold">
                            <p:stCondLst>
                              <p:cond delay="0"/>
                            </p:stCondLst>
                            <p:childTnLst>
                              <p:par>
                                <p:cTn id="4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5" fill="hold">
                      <p:stCondLst>
                        <p:cond delay="indefinite"/>
                      </p:stCondLst>
                      <p:childTnLst>
                        <p:par>
                          <p:cTn id="476" fill="hold">
                            <p:stCondLst>
                              <p:cond delay="0"/>
                            </p:stCondLst>
                            <p:childTnLst>
                              <p:par>
                                <p:cTn id="4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0" fill="hold">
                      <p:stCondLst>
                        <p:cond delay="indefinite"/>
                      </p:stCondLst>
                      <p:childTnLst>
                        <p:par>
                          <p:cTn id="481" fill="hold">
                            <p:stCondLst>
                              <p:cond delay="0"/>
                            </p:stCondLst>
                            <p:childTnLst>
                              <p:par>
                                <p:cTn id="4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5" fill="hold">
                            <p:stCondLst>
                              <p:cond delay="500"/>
                            </p:stCondLst>
                            <p:childTnLst>
                              <p:par>
                                <p:cTn id="48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9" fill="hold">
                            <p:stCondLst>
                              <p:cond delay="1000"/>
                            </p:stCondLst>
                            <p:childTnLst>
                              <p:par>
                                <p:cTn id="49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3" fill="hold">
                      <p:stCondLst>
                        <p:cond delay="indefinite"/>
                      </p:stCondLst>
                      <p:childTnLst>
                        <p:par>
                          <p:cTn id="494" fill="hold">
                            <p:stCondLst>
                              <p:cond delay="0"/>
                            </p:stCondLst>
                            <p:childTnLst>
                              <p:par>
                                <p:cTn id="4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8" fill="hold">
                      <p:stCondLst>
                        <p:cond delay="indefinite"/>
                      </p:stCondLst>
                      <p:childTnLst>
                        <p:par>
                          <p:cTn id="499" fill="hold">
                            <p:stCondLst>
                              <p:cond delay="0"/>
                            </p:stCondLst>
                            <p:childTnLst>
                              <p:par>
                                <p:cTn id="5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3" fill="hold">
                      <p:stCondLst>
                        <p:cond delay="indefinite"/>
                      </p:stCondLst>
                      <p:childTnLst>
                        <p:par>
                          <p:cTn id="504" fill="hold">
                            <p:stCondLst>
                              <p:cond delay="0"/>
                            </p:stCondLst>
                            <p:childTnLst>
                              <p:par>
                                <p:cTn id="5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8" fill="hold">
                      <p:stCondLst>
                        <p:cond delay="indefinite"/>
                      </p:stCondLst>
                      <p:childTnLst>
                        <p:par>
                          <p:cTn id="509" fill="hold">
                            <p:stCondLst>
                              <p:cond delay="0"/>
                            </p:stCondLst>
                            <p:childTnLst>
                              <p:par>
                                <p:cTn id="5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3" fill="hold">
                      <p:stCondLst>
                        <p:cond delay="indefinite"/>
                      </p:stCondLst>
                      <p:childTnLst>
                        <p:par>
                          <p:cTn id="514" fill="hold">
                            <p:stCondLst>
                              <p:cond delay="0"/>
                            </p:stCondLst>
                            <p:childTnLst>
                              <p:par>
                                <p:cTn id="5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8" fill="hold">
                      <p:stCondLst>
                        <p:cond delay="indefinite"/>
                      </p:stCondLst>
                      <p:childTnLst>
                        <p:par>
                          <p:cTn id="519" fill="hold">
                            <p:stCondLst>
                              <p:cond delay="0"/>
                            </p:stCondLst>
                            <p:childTnLst>
                              <p:par>
                                <p:cTn id="5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2" fill="hold">
                            <p:stCondLst>
                              <p:cond delay="0"/>
                            </p:stCondLst>
                            <p:childTnLst>
                              <p:par>
                                <p:cTn id="5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6" fill="hold">
                      <p:stCondLst>
                        <p:cond delay="indefinite"/>
                      </p:stCondLst>
                      <p:childTnLst>
                        <p:par>
                          <p:cTn id="527" fill="hold">
                            <p:stCondLst>
                              <p:cond delay="0"/>
                            </p:stCondLst>
                            <p:childTnLst>
                              <p:par>
                                <p:cTn id="528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1" fill="hold">
                      <p:stCondLst>
                        <p:cond delay="indefinite"/>
                      </p:stCondLst>
                      <p:childTnLst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6" fill="hold">
                      <p:stCondLst>
                        <p:cond delay="indefinite"/>
                      </p:stCondLst>
                      <p:childTnLst>
                        <p:par>
                          <p:cTn id="537" fill="hold">
                            <p:stCondLst>
                              <p:cond delay="0"/>
                            </p:stCondLst>
                            <p:childTnLst>
                              <p:par>
                                <p:cTn id="5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1" fill="hold">
                      <p:stCondLst>
                        <p:cond delay="indefinite"/>
                      </p:stCondLst>
                      <p:childTnLst>
                        <p:par>
                          <p:cTn id="542" fill="hold">
                            <p:stCondLst>
                              <p:cond delay="0"/>
                            </p:stCondLst>
                            <p:childTnLst>
                              <p:par>
                                <p:cTn id="5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6" fill="hold">
                      <p:stCondLst>
                        <p:cond delay="indefinite"/>
                      </p:stCondLst>
                      <p:childTnLst>
                        <p:par>
                          <p:cTn id="547" fill="hold">
                            <p:stCondLst>
                              <p:cond delay="0"/>
                            </p:stCondLst>
                            <p:childTnLst>
                              <p:par>
                                <p:cTn id="5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1" fill="hold">
                      <p:stCondLst>
                        <p:cond delay="indefinite"/>
                      </p:stCondLst>
                      <p:childTnLst>
                        <p:par>
                          <p:cTn id="552" fill="hold">
                            <p:stCondLst>
                              <p:cond delay="0"/>
                            </p:stCondLst>
                            <p:childTnLst>
                              <p:par>
                                <p:cTn id="5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7" fill="hold">
                      <p:stCondLst>
                        <p:cond delay="indefinite"/>
                      </p:stCondLst>
                      <p:childTnLst>
                        <p:par>
                          <p:cTn id="558" fill="hold">
                            <p:stCondLst>
                              <p:cond delay="0"/>
                            </p:stCondLst>
                            <p:childTnLst>
                              <p:par>
                                <p:cTn id="5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2" fill="hold">
                      <p:stCondLst>
                        <p:cond delay="indefinite"/>
                      </p:stCondLst>
                      <p:childTnLst>
                        <p:par>
                          <p:cTn id="563" fill="hold">
                            <p:stCondLst>
                              <p:cond delay="0"/>
                            </p:stCondLst>
                            <p:childTnLst>
                              <p:par>
                                <p:cTn id="5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2" fill="hold">
                      <p:stCondLst>
                        <p:cond delay="indefinite"/>
                      </p:stCondLst>
                      <p:childTnLst>
                        <p:par>
                          <p:cTn id="573" fill="hold">
                            <p:stCondLst>
                              <p:cond delay="0"/>
                            </p:stCondLst>
                            <p:childTnLst>
                              <p:par>
                                <p:cTn id="5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7" fill="hold">
                      <p:stCondLst>
                        <p:cond delay="indefinite"/>
                      </p:stCondLst>
                      <p:childTnLst>
                        <p:par>
                          <p:cTn id="578" fill="hold">
                            <p:stCondLst>
                              <p:cond delay="0"/>
                            </p:stCondLst>
                            <p:childTnLst>
                              <p:par>
                                <p:cTn id="5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>
                      <p:stCondLst>
                        <p:cond delay="indefinite"/>
                      </p:stCondLst>
                      <p:childTnLst>
                        <p:par>
                          <p:cTn id="583" fill="hold">
                            <p:stCondLst>
                              <p:cond delay="0"/>
                            </p:stCondLst>
                            <p:childTnLst>
                              <p:par>
                                <p:cTn id="5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0" fill="hold">
                      <p:stCondLst>
                        <p:cond delay="indefinite"/>
                      </p:stCondLst>
                      <p:childTnLst>
                        <p:par>
                          <p:cTn id="591" fill="hold">
                            <p:stCondLst>
                              <p:cond delay="0"/>
                            </p:stCondLst>
                            <p:childTnLst>
                              <p:par>
                                <p:cTn id="5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5" fill="hold">
                      <p:stCondLst>
                        <p:cond delay="indefinite"/>
                      </p:stCondLst>
                      <p:childTnLst>
                        <p:par>
                          <p:cTn id="596" fill="hold">
                            <p:stCondLst>
                              <p:cond delay="0"/>
                            </p:stCondLst>
                            <p:childTnLst>
                              <p:par>
                                <p:cTn id="597" presetID="35" presetClass="emph" presetSubtype="0" repeatCount="3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98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9" fill="hold">
                      <p:stCondLst>
                        <p:cond delay="indefinite"/>
                      </p:stCondLst>
                      <p:childTnLst>
                        <p:par>
                          <p:cTn id="600" fill="hold">
                            <p:stCondLst>
                              <p:cond delay="0"/>
                            </p:stCondLst>
                            <p:childTnLst>
                              <p:par>
                                <p:cTn id="6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4" fill="hold">
                      <p:stCondLst>
                        <p:cond delay="indefinite"/>
                      </p:stCondLst>
                      <p:childTnLst>
                        <p:par>
                          <p:cTn id="605" fill="hold">
                            <p:stCondLst>
                              <p:cond delay="0"/>
                            </p:stCondLst>
                            <p:childTnLst>
                              <p:par>
                                <p:cTn id="6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0" fill="hold">
                      <p:stCondLst>
                        <p:cond delay="indefinite"/>
                      </p:stCondLst>
                      <p:childTnLst>
                        <p:par>
                          <p:cTn id="611" fill="hold">
                            <p:stCondLst>
                              <p:cond delay="0"/>
                            </p:stCondLst>
                            <p:childTnLst>
                              <p:par>
                                <p:cTn id="6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5" fill="hold">
                      <p:stCondLst>
                        <p:cond delay="indefinite"/>
                      </p:stCondLst>
                      <p:childTnLst>
                        <p:par>
                          <p:cTn id="616" fill="hold">
                            <p:stCondLst>
                              <p:cond delay="0"/>
                            </p:stCondLst>
                            <p:childTnLst>
                              <p:par>
                                <p:cTn id="617" presetID="35" presetClass="emph" presetSubtype="0" repeatCount="35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1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9" fill="hold">
                      <p:stCondLst>
                        <p:cond delay="indefinite"/>
                      </p:stCondLst>
                      <p:childTnLst>
                        <p:par>
                          <p:cTn id="620" fill="hold">
                            <p:stCondLst>
                              <p:cond delay="0"/>
                            </p:stCondLst>
                            <p:childTnLst>
                              <p:par>
                                <p:cTn id="6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4" fill="hold">
                      <p:stCondLst>
                        <p:cond delay="indefinite"/>
                      </p:stCondLst>
                      <p:childTnLst>
                        <p:par>
                          <p:cTn id="625" fill="hold">
                            <p:stCondLst>
                              <p:cond delay="0"/>
                            </p:stCondLst>
                            <p:childTnLst>
                              <p:par>
                                <p:cTn id="6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9" fill="hold">
                      <p:stCondLst>
                        <p:cond delay="indefinite"/>
                      </p:stCondLst>
                      <p:childTnLst>
                        <p:par>
                          <p:cTn id="630" fill="hold">
                            <p:stCondLst>
                              <p:cond delay="0"/>
                            </p:stCondLst>
                            <p:childTnLst>
                              <p:par>
                                <p:cTn id="6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28" grpId="0" animBg="1"/>
      <p:bldP spid="128" grpId="1" animBg="1"/>
      <p:bldP spid="129" grpId="0" animBg="1"/>
      <p:bldP spid="129" grpId="1" animBg="1"/>
      <p:bldP spid="3" grpId="0" animBg="1"/>
      <p:bldP spid="3" grpId="1" animBg="1"/>
      <p:bldP spid="3" grpId="2" animBg="1"/>
      <p:bldP spid="4" grpId="0" animBg="1"/>
      <p:bldP spid="5" grpId="0" animBg="1"/>
      <p:bldP spid="5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/>
      <p:bldP spid="11" grpId="0"/>
      <p:bldP spid="12" grpId="0"/>
      <p:bldP spid="13" grpId="0"/>
      <p:bldP spid="14" grpId="0"/>
      <p:bldP spid="15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3" grpId="2" animBg="1"/>
      <p:bldP spid="33" grpId="3" animBg="1"/>
      <p:bldP spid="34" grpId="0"/>
      <p:bldP spid="34" grpId="1"/>
      <p:bldP spid="35" grpId="0"/>
      <p:bldP spid="35" grpId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1" grpId="2" animBg="1"/>
      <p:bldP spid="71" grpId="3" animBg="1"/>
      <p:bldP spid="72" grpId="0"/>
      <p:bldP spid="72" grpId="1"/>
      <p:bldP spid="73" grpId="0"/>
      <p:bldP spid="73" grpId="1"/>
      <p:bldP spid="74" grpId="0"/>
      <p:bldP spid="75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6" grpId="0"/>
      <p:bldP spid="97" grpId="0"/>
      <p:bldP spid="99" grpId="0"/>
      <p:bldP spid="100" grpId="0"/>
      <p:bldP spid="101" grpId="0"/>
      <p:bldP spid="102" grpId="0" animBg="1"/>
      <p:bldP spid="102" grpId="1" animBg="1"/>
      <p:bldP spid="108" grpId="0" animBg="1"/>
      <p:bldP spid="109" grpId="0" animBg="1"/>
      <p:bldP spid="110" grpId="0"/>
      <p:bldP spid="111" grpId="0" animBg="1"/>
      <p:bldP spid="111" grpId="1" animBg="1"/>
      <p:bldP spid="112" grpId="0"/>
      <p:bldP spid="112" grpId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3" grpId="2" animBg="1"/>
      <p:bldP spid="133" grpId="3" animBg="1"/>
      <p:bldP spid="134" grpId="0"/>
      <p:bldP spid="134" grpId="1"/>
      <p:bldP spid="135" grpId="0"/>
      <p:bldP spid="135" grpId="1"/>
      <p:bldP spid="136" grpId="0" animBg="1"/>
      <p:bldP spid="136" grpId="1" animBg="1"/>
      <p:bldP spid="149" grpId="0" animBg="1"/>
      <p:bldP spid="149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650559" y="2059781"/>
            <a:ext cx="3842882" cy="1028700"/>
            <a:chOff x="2222500" y="1435100"/>
            <a:chExt cx="3843078" cy="1028700"/>
          </a:xfrm>
        </p:grpSpPr>
        <p:sp>
          <p:nvSpPr>
            <p:cNvPr id="3" name="Rounded Rectangle 2"/>
            <p:cNvSpPr/>
            <p:nvPr/>
          </p:nvSpPr>
          <p:spPr>
            <a:xfrm>
              <a:off x="2222500" y="1435100"/>
              <a:ext cx="3784600" cy="1028700"/>
            </a:xfrm>
            <a:prstGeom prst="roundRect">
              <a:avLst/>
            </a:prstGeom>
            <a:solidFill>
              <a:srgbClr val="6EF8EB"/>
            </a:solidFill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222500" y="1619250"/>
              <a:ext cx="3843078" cy="646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3600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MODULE </a:t>
              </a:r>
              <a:r>
                <a:rPr lang="en-US" sz="3600" dirty="0">
                  <a:solidFill>
                    <a:prstClr val="black"/>
                  </a:solidFill>
                  <a:latin typeface="Bookman Old Style" panose="02050604050505020204" pitchFamily="18" charset="0"/>
                </a:rPr>
                <a:t>- </a:t>
              </a:r>
              <a:r>
                <a:rPr lang="en-US" sz="3600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25</a:t>
              </a:r>
              <a:endParaRPr lang="en-US" sz="36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345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7"/>
          <p:cNvSpPr txBox="1">
            <a:spLocks/>
          </p:cNvSpPr>
          <p:nvPr/>
        </p:nvSpPr>
        <p:spPr bwMode="auto">
          <a:xfrm>
            <a:off x="695323" y="2514600"/>
            <a:ext cx="6905627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algn="l"/>
            <a:r>
              <a:rPr lang="en-US" altLang="en-US" sz="3200" dirty="0" smtClean="0">
                <a:solidFill>
                  <a:srgbClr val="034EA2"/>
                </a:solidFill>
                <a:latin typeface="Bookman Old Style" pitchFamily="18" charset="0"/>
              </a:rPr>
              <a:t>COORDINATE GEOMETRY</a:t>
            </a:r>
            <a:endParaRPr lang="en-US" altLang="en-US" sz="32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7" name="Title 7"/>
          <p:cNvSpPr txBox="1">
            <a:spLocks/>
          </p:cNvSpPr>
          <p:nvPr/>
        </p:nvSpPr>
        <p:spPr bwMode="auto">
          <a:xfrm>
            <a:off x="685800" y="3038408"/>
            <a:ext cx="6819900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 algn="l">
              <a:buFont typeface="Arial" pitchFamily="34" charset="0"/>
              <a:buChar char="•"/>
            </a:pP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Sum based on Finding Area of a triangle</a:t>
            </a:r>
          </a:p>
        </p:txBody>
      </p:sp>
    </p:spTree>
    <p:extLst>
      <p:ext uri="{BB962C8B-B14F-4D97-AF65-F5344CB8AC3E}">
        <p14:creationId xmlns:p14="http://schemas.microsoft.com/office/powerpoint/2010/main" val="2591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7870225" y="1206593"/>
            <a:ext cx="1007992" cy="30228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" name="Rounded Rectangle 2"/>
          <p:cNvSpPr/>
          <p:nvPr/>
        </p:nvSpPr>
        <p:spPr>
          <a:xfrm>
            <a:off x="7838516" y="3048285"/>
            <a:ext cx="1007992" cy="30228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Rounded Rectangle 3"/>
          <p:cNvSpPr/>
          <p:nvPr/>
        </p:nvSpPr>
        <p:spPr>
          <a:xfrm>
            <a:off x="6471189" y="3053890"/>
            <a:ext cx="916356" cy="30228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Isosceles Triangle 4"/>
          <p:cNvSpPr/>
          <p:nvPr/>
        </p:nvSpPr>
        <p:spPr>
          <a:xfrm>
            <a:off x="6933200" y="1550563"/>
            <a:ext cx="1417320" cy="1417320"/>
          </a:xfrm>
          <a:prstGeom prst="triangle">
            <a:avLst>
              <a:gd name="adj" fmla="val 10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408792" y="341745"/>
            <a:ext cx="704704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l" eaLnBrk="0" hangingPunct="0">
              <a:tabLst>
                <a:tab pos="341313" algn="l"/>
                <a:tab pos="508000" algn="l"/>
                <a:tab pos="514350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Q. Find the area of the quadrilateral whose vertices  </a:t>
            </a:r>
          </a:p>
          <a:p>
            <a:pPr lvl="0" algn="l" eaLnBrk="0" hangingPunct="0">
              <a:tabLst>
                <a:tab pos="341313" algn="l"/>
                <a:tab pos="508000" algn="l"/>
                <a:tab pos="514350" algn="l"/>
              </a:tabLst>
              <a:defRPr/>
            </a:pP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   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taken in order are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(–4,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–2), (–3, –5), (3, –2) and (2, 3)</a:t>
            </a:r>
            <a:endParaRPr lang="en-US" sz="1600" b="1" kern="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2648" y="951345"/>
            <a:ext cx="6591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Sol. 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5615" y="951345"/>
            <a:ext cx="69069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Let the coordinates of P, Q , R and S be (</a:t>
            </a:r>
            <a:r>
              <a:rPr lang="en-US" sz="1600" b="1" kern="0" dirty="0" smtClean="0">
                <a:latin typeface="Bookman Old Style" pitchFamily="18" charset="0"/>
              </a:rPr>
              <a:t>–4, –2) ,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(</a:t>
            </a:r>
            <a:r>
              <a:rPr lang="en-US" sz="1600" b="1" kern="0" dirty="0" smtClean="0">
                <a:latin typeface="Bookman Old Style" pitchFamily="18" charset="0"/>
              </a:rPr>
              <a:t>–3, –5)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, (</a:t>
            </a:r>
            <a:r>
              <a:rPr lang="en-US" sz="1600" b="1" kern="0" dirty="0" smtClean="0">
                <a:latin typeface="Bookman Old Style" pitchFamily="18" charset="0"/>
              </a:rPr>
              <a:t>3, –2) </a:t>
            </a:r>
          </a:p>
          <a:p>
            <a:pPr algn="l"/>
            <a:r>
              <a:rPr lang="en-US" sz="1600" b="1" kern="0" dirty="0" smtClean="0">
                <a:latin typeface="Bookman Old Style" pitchFamily="18" charset="0"/>
              </a:rPr>
              <a:t>and 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(</a:t>
            </a:r>
            <a:r>
              <a:rPr lang="en-US" sz="1600" b="1" kern="0" dirty="0" smtClean="0">
                <a:latin typeface="Bookman Old Style" pitchFamily="18" charset="0"/>
              </a:rPr>
              <a:t>2, 3) respectively. 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5032" y="1751874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5685" y="1751874"/>
            <a:ext cx="11849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err="1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ar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 (PQR)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90439" y="1751874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63448" y="1739063"/>
            <a:ext cx="4118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[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68832" y="1739063"/>
            <a:ext cx="5209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–4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942004" y="1637145"/>
            <a:ext cx="3006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990204" y="1932644"/>
            <a:ext cx="2042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955467" y="1875971"/>
            <a:ext cx="2737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556045" y="1739063"/>
            <a:ext cx="5579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(–5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929098" y="1739063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096191" y="1739063"/>
            <a:ext cx="457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2)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363703" y="1739063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506375" y="1739063"/>
            <a:ext cx="692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(–3)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965540" y="1739063"/>
            <a:ext cx="5578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(–2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365036" y="1739063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541857" y="1739063"/>
            <a:ext cx="457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2)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799567" y="1739063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983458" y="1739063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111788" y="1739063"/>
            <a:ext cx="60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</a:t>
            </a:r>
            <a:r>
              <a:rPr lang="en-US" sz="16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–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548849" y="1739063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680510" y="1739063"/>
            <a:ext cx="5438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5)]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953502" y="2108938"/>
            <a:ext cx="3006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2001702" y="2402544"/>
            <a:ext cx="2042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966965" y="2345871"/>
            <a:ext cx="2737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694841" y="2224221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204446" y="2226571"/>
            <a:ext cx="5209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[–4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579968" y="2226571"/>
            <a:ext cx="6774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(–3)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084435" y="2226571"/>
            <a:ext cx="2863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236835" y="2226571"/>
            <a:ext cx="2863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424736" y="2226571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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606247" y="2226571"/>
            <a:ext cx="2863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0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787352" y="2226571"/>
            <a:ext cx="2863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973781" y="2226571"/>
            <a:ext cx="2863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129311" y="2226571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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278581" y="2226571"/>
            <a:ext cx="5914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3]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953502" y="2696523"/>
            <a:ext cx="3006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2001702" y="2980190"/>
            <a:ext cx="2042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966965" y="2923517"/>
            <a:ext cx="2737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712569" y="2801867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222174" y="2797849"/>
            <a:ext cx="6640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(12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665240" y="2797849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–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844779" y="2797849"/>
            <a:ext cx="2863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0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056637" y="2797849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208871" y="2797849"/>
            <a:ext cx="4410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9)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953502" y="3253594"/>
            <a:ext cx="3006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2001702" y="3537261"/>
            <a:ext cx="2042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966965" y="3480588"/>
            <a:ext cx="2737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721463" y="3358938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246235" y="3325377"/>
            <a:ext cx="2673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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464912" y="3349688"/>
            <a:ext cx="76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21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945372" y="3903853"/>
            <a:ext cx="10673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10.5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721463" y="3900684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5717948" y="1173217"/>
            <a:ext cx="3370976" cy="2187223"/>
            <a:chOff x="5638800" y="1768291"/>
            <a:chExt cx="3370976" cy="2187223"/>
          </a:xfrm>
        </p:grpSpPr>
        <p:grpSp>
          <p:nvGrpSpPr>
            <p:cNvPr id="66" name="Group 65"/>
            <p:cNvGrpSpPr/>
            <p:nvPr/>
          </p:nvGrpSpPr>
          <p:grpSpPr>
            <a:xfrm>
              <a:off x="5888979" y="2143421"/>
              <a:ext cx="2385060" cy="1418929"/>
              <a:chOff x="6073140" y="2143421"/>
              <a:chExt cx="2385060" cy="1418929"/>
            </a:xfrm>
          </p:grpSpPr>
          <p:sp>
            <p:nvSpPr>
              <p:cNvPr id="71" name="Rectangle 13"/>
              <p:cNvSpPr/>
              <p:nvPr/>
            </p:nvSpPr>
            <p:spPr>
              <a:xfrm>
                <a:off x="6073140" y="2143421"/>
                <a:ext cx="2385060" cy="1418929"/>
              </a:xfrm>
              <a:custGeom>
                <a:avLst/>
                <a:gdLst>
                  <a:gd name="connsiteX0" fmla="*/ 0 w 1417320"/>
                  <a:gd name="connsiteY0" fmla="*/ 0 h 1418929"/>
                  <a:gd name="connsiteX1" fmla="*/ 1417320 w 1417320"/>
                  <a:gd name="connsiteY1" fmla="*/ 0 h 1418929"/>
                  <a:gd name="connsiteX2" fmla="*/ 1417320 w 1417320"/>
                  <a:gd name="connsiteY2" fmla="*/ 1418929 h 1418929"/>
                  <a:gd name="connsiteX3" fmla="*/ 0 w 1417320"/>
                  <a:gd name="connsiteY3" fmla="*/ 1418929 h 1418929"/>
                  <a:gd name="connsiteX4" fmla="*/ 0 w 1417320"/>
                  <a:gd name="connsiteY4" fmla="*/ 0 h 1418929"/>
                  <a:gd name="connsiteX0" fmla="*/ 0 w 2385060"/>
                  <a:gd name="connsiteY0" fmla="*/ 15240 h 1418929"/>
                  <a:gd name="connsiteX1" fmla="*/ 2385060 w 2385060"/>
                  <a:gd name="connsiteY1" fmla="*/ 0 h 1418929"/>
                  <a:gd name="connsiteX2" fmla="*/ 2385060 w 2385060"/>
                  <a:gd name="connsiteY2" fmla="*/ 1418929 h 1418929"/>
                  <a:gd name="connsiteX3" fmla="*/ 967740 w 2385060"/>
                  <a:gd name="connsiteY3" fmla="*/ 1418929 h 1418929"/>
                  <a:gd name="connsiteX4" fmla="*/ 0 w 2385060"/>
                  <a:gd name="connsiteY4" fmla="*/ 15240 h 1418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5060" h="1418929">
                    <a:moveTo>
                      <a:pt x="0" y="15240"/>
                    </a:moveTo>
                    <a:lnTo>
                      <a:pt x="2385060" y="0"/>
                    </a:lnTo>
                    <a:lnTo>
                      <a:pt x="2385060" y="1418929"/>
                    </a:lnTo>
                    <a:lnTo>
                      <a:pt x="967740" y="1418929"/>
                    </a:lnTo>
                    <a:lnTo>
                      <a:pt x="0" y="15240"/>
                    </a:lnTo>
                    <a:close/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72" name="Straight Connector 71"/>
              <p:cNvCxnSpPr>
                <a:stCxn id="71" idx="1"/>
                <a:endCxn id="71" idx="3"/>
              </p:cNvCxnSpPr>
              <p:nvPr/>
            </p:nvCxnSpPr>
            <p:spPr>
              <a:xfrm flipH="1">
                <a:off x="7040880" y="2143421"/>
                <a:ext cx="1417320" cy="141892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Rectangle 66"/>
            <p:cNvSpPr/>
            <p:nvPr/>
          </p:nvSpPr>
          <p:spPr>
            <a:xfrm>
              <a:off x="5638800" y="1809750"/>
              <a:ext cx="118706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  <a:sym typeface="Symbol"/>
                </a:rPr>
                <a:t>S (2, 3)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792479" y="1768291"/>
              <a:ext cx="100734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  <a:sym typeface="Symbol"/>
                </a:rPr>
                <a:t>R(3, </a:t>
              </a: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–</a:t>
              </a: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  <a:sym typeface="Symbol"/>
                </a:rPr>
                <a:t>2)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6322929" y="3613785"/>
              <a:ext cx="10660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  <a:sym typeface="Symbol"/>
                </a:rPr>
                <a:t>P(</a:t>
              </a: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–</a:t>
              </a: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  <a:sym typeface="Symbol"/>
                </a:rPr>
                <a:t>4, </a:t>
              </a: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–</a:t>
              </a: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  <a:sym typeface="Symbol"/>
                </a:rPr>
                <a:t>2)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7688966" y="3616960"/>
              <a:ext cx="132081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  <a:sym typeface="Symbol"/>
                </a:rPr>
                <a:t>Q (</a:t>
              </a: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–</a:t>
              </a: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  <a:sym typeface="Symbol"/>
                </a:rPr>
                <a:t>3,</a:t>
              </a:r>
              <a:r>
                <a:rPr lang="en-US" sz="16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 </a:t>
              </a: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–</a:t>
              </a: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  <a:sym typeface="Symbol"/>
                </a:rPr>
                <a:t>5)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</p:grpSp>
      <p:sp>
        <p:nvSpPr>
          <p:cNvPr id="64" name="Rectangle 63"/>
          <p:cNvSpPr/>
          <p:nvPr/>
        </p:nvSpPr>
        <p:spPr>
          <a:xfrm>
            <a:off x="2599424" y="3903853"/>
            <a:ext cx="15745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Sq. units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73" name="Rectangular Callout 72"/>
          <p:cNvSpPr/>
          <p:nvPr/>
        </p:nvSpPr>
        <p:spPr>
          <a:xfrm>
            <a:off x="4968087" y="3396381"/>
            <a:ext cx="1672817" cy="418447"/>
          </a:xfrm>
          <a:prstGeom prst="wedgeRectCallout">
            <a:avLst>
              <a:gd name="adj1" fmla="val 50519"/>
              <a:gd name="adj2" fmla="val -77896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4" name="Rectangle 73"/>
          <p:cNvSpPr/>
          <p:nvPr/>
        </p:nvSpPr>
        <p:spPr>
          <a:xfrm>
            <a:off x="4996296" y="3475519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5" name="Rectangle 74"/>
          <p:cNvSpPr/>
          <p:nvPr/>
        </p:nvSpPr>
        <p:spPr>
          <a:xfrm>
            <a:off x="5789319" y="3472059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6" name="Rectangle 75"/>
          <p:cNvSpPr/>
          <p:nvPr/>
        </p:nvSpPr>
        <p:spPr>
          <a:xfrm>
            <a:off x="4907464" y="3416741"/>
            <a:ext cx="974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–4,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5728179" y="3416741"/>
            <a:ext cx="901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–2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8" name="Rectangular Callout 77"/>
          <p:cNvSpPr/>
          <p:nvPr/>
        </p:nvSpPr>
        <p:spPr>
          <a:xfrm>
            <a:off x="7162687" y="3431677"/>
            <a:ext cx="1672817" cy="418447"/>
          </a:xfrm>
          <a:prstGeom prst="wedgeRectCallout">
            <a:avLst>
              <a:gd name="adj1" fmla="val 20572"/>
              <a:gd name="adj2" fmla="val -82978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9" name="Rectangle 78"/>
          <p:cNvSpPr/>
          <p:nvPr/>
        </p:nvSpPr>
        <p:spPr>
          <a:xfrm>
            <a:off x="7229684" y="3489500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0" name="Rectangle 79"/>
          <p:cNvSpPr/>
          <p:nvPr/>
        </p:nvSpPr>
        <p:spPr>
          <a:xfrm>
            <a:off x="8002105" y="3501244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1" name="Rectangle 80"/>
          <p:cNvSpPr/>
          <p:nvPr/>
        </p:nvSpPr>
        <p:spPr>
          <a:xfrm>
            <a:off x="7130639" y="3452037"/>
            <a:ext cx="974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–3,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7932304" y="3452037"/>
            <a:ext cx="901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–5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83" name="Group 82"/>
          <p:cNvGrpSpPr/>
          <p:nvPr/>
        </p:nvGrpSpPr>
        <p:grpSpPr>
          <a:xfrm>
            <a:off x="2364779" y="561344"/>
            <a:ext cx="1917700" cy="472363"/>
            <a:chOff x="6063523" y="2717835"/>
            <a:chExt cx="1917700" cy="472363"/>
          </a:xfrm>
        </p:grpSpPr>
        <p:sp>
          <p:nvSpPr>
            <p:cNvPr id="84" name="Rounded Rectangle 83"/>
            <p:cNvSpPr/>
            <p:nvPr/>
          </p:nvSpPr>
          <p:spPr bwMode="auto">
            <a:xfrm rot="10800000" flipH="1" flipV="1">
              <a:off x="6074522" y="2717835"/>
              <a:ext cx="1906701" cy="472363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063523" y="2757017"/>
              <a:ext cx="18943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Consider </a:t>
              </a:r>
              <a:r>
                <a:rPr lang="en-US" sz="1600" b="1" dirty="0" smtClean="0">
                  <a:solidFill>
                    <a:prstClr val="white"/>
                  </a:solidFill>
                  <a:latin typeface="Symbol" pitchFamily="18" charset="2"/>
                </a:rPr>
                <a:t>D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PQR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86" name="Rectangular Callout 85"/>
          <p:cNvSpPr/>
          <p:nvPr/>
        </p:nvSpPr>
        <p:spPr>
          <a:xfrm>
            <a:off x="6179282" y="757597"/>
            <a:ext cx="1672817" cy="418447"/>
          </a:xfrm>
          <a:prstGeom prst="wedgeRectCallout">
            <a:avLst>
              <a:gd name="adj1" fmla="val 54356"/>
              <a:gd name="adj2" fmla="val 97606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7" name="Rectangle 86"/>
          <p:cNvSpPr/>
          <p:nvPr/>
        </p:nvSpPr>
        <p:spPr>
          <a:xfrm>
            <a:off x="6246279" y="815420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8" name="Rectangle 87"/>
          <p:cNvSpPr/>
          <p:nvPr/>
        </p:nvSpPr>
        <p:spPr>
          <a:xfrm>
            <a:off x="7018700" y="827164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9" name="Rectangle 88"/>
          <p:cNvSpPr/>
          <p:nvPr/>
        </p:nvSpPr>
        <p:spPr>
          <a:xfrm>
            <a:off x="6147234" y="777957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3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3,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6939374" y="777957"/>
            <a:ext cx="901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3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–2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1982904" y="437813"/>
            <a:ext cx="2732319" cy="676901"/>
            <a:chOff x="5661713" y="2586593"/>
            <a:chExt cx="2732319" cy="676901"/>
          </a:xfrm>
        </p:grpSpPr>
        <p:sp>
          <p:nvSpPr>
            <p:cNvPr id="92" name="Rounded Rectangle 91"/>
            <p:cNvSpPr/>
            <p:nvPr/>
          </p:nvSpPr>
          <p:spPr bwMode="auto">
            <a:xfrm rot="10800000" flipH="1" flipV="1">
              <a:off x="5661713" y="2586593"/>
              <a:ext cx="2732319" cy="676901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5719433" y="2624207"/>
              <a:ext cx="26129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P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) 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2031107" y="461748"/>
            <a:ext cx="2732319" cy="663563"/>
            <a:chOff x="5661713" y="2593262"/>
            <a:chExt cx="2732319" cy="663563"/>
          </a:xfrm>
        </p:grpSpPr>
        <p:sp>
          <p:nvSpPr>
            <p:cNvPr id="95" name="Rounded Rectangle 94"/>
            <p:cNvSpPr/>
            <p:nvPr/>
          </p:nvSpPr>
          <p:spPr bwMode="auto">
            <a:xfrm rot="10800000" flipH="1" flipV="1">
              <a:off x="5661713" y="2593262"/>
              <a:ext cx="2732319" cy="663563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5705955" y="2624207"/>
              <a:ext cx="26398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Q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) 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2053669" y="455111"/>
            <a:ext cx="2732319" cy="670199"/>
            <a:chOff x="5661713" y="2589944"/>
            <a:chExt cx="2732319" cy="670199"/>
          </a:xfrm>
        </p:grpSpPr>
        <p:sp>
          <p:nvSpPr>
            <p:cNvPr id="98" name="Rounded Rectangle 97"/>
            <p:cNvSpPr/>
            <p:nvPr/>
          </p:nvSpPr>
          <p:spPr bwMode="auto">
            <a:xfrm rot="10800000" flipH="1" flipV="1">
              <a:off x="5661713" y="2589944"/>
              <a:ext cx="2732319" cy="67019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710481" y="2624207"/>
              <a:ext cx="26308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R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) 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cxnSp>
        <p:nvCxnSpPr>
          <p:cNvPr id="100" name="Straight Connector 99"/>
          <p:cNvCxnSpPr/>
          <p:nvPr/>
        </p:nvCxnSpPr>
        <p:spPr>
          <a:xfrm>
            <a:off x="2771686" y="2050429"/>
            <a:ext cx="55799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4177357" y="2045248"/>
            <a:ext cx="55799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346258" y="2055758"/>
            <a:ext cx="61379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2386651" y="2541648"/>
            <a:ext cx="67517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3395870" y="2531138"/>
            <a:ext cx="41923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4072863" y="2525658"/>
            <a:ext cx="41923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2445852" y="3129911"/>
            <a:ext cx="98852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/>
          <p:cNvSpPr/>
          <p:nvPr/>
        </p:nvSpPr>
        <p:spPr bwMode="auto">
          <a:xfrm rot="10800000" flipH="1" flipV="1">
            <a:off x="1044271" y="2244344"/>
            <a:ext cx="4499718" cy="630914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642443" y="2255360"/>
            <a:ext cx="3112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Which formula is used to find </a:t>
            </a:r>
            <a:r>
              <a:rPr lang="en-US" sz="1600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area of triangle?</a:t>
            </a:r>
            <a:endParaRPr lang="en-US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1189113" y="2279983"/>
            <a:ext cx="4424744" cy="565548"/>
            <a:chOff x="3584119" y="4005011"/>
            <a:chExt cx="4424744" cy="565548"/>
          </a:xfrm>
        </p:grpSpPr>
        <p:sp>
          <p:nvSpPr>
            <p:cNvPr id="110" name="TextBox 109"/>
            <p:cNvSpPr txBox="1"/>
            <p:nvPr/>
          </p:nvSpPr>
          <p:spPr>
            <a:xfrm>
              <a:off x="3814991" y="4074899"/>
              <a:ext cx="4193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[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1 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(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 – 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) + 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 (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 – 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) + 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 (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 – 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)]</a:t>
              </a:r>
              <a:endParaRPr lang="en-US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3584119" y="4005011"/>
              <a:ext cx="301782" cy="565548"/>
              <a:chOff x="2016167" y="3250129"/>
              <a:chExt cx="301782" cy="565548"/>
            </a:xfrm>
          </p:grpSpPr>
          <p:sp>
            <p:nvSpPr>
              <p:cNvPr id="112" name="Rectangle 111"/>
              <p:cNvSpPr/>
              <p:nvPr/>
            </p:nvSpPr>
            <p:spPr>
              <a:xfrm>
                <a:off x="2017304" y="3250129"/>
                <a:ext cx="30064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kern="0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1</a:t>
                </a:r>
                <a:endParaRPr lang="en-IN" sz="1600" b="1" baseline="-250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cxnSp>
            <p:nvCxnSpPr>
              <p:cNvPr id="113" name="Straight Connector 112"/>
              <p:cNvCxnSpPr/>
              <p:nvPr/>
            </p:nvCxnSpPr>
            <p:spPr>
              <a:xfrm>
                <a:off x="2076747" y="3533796"/>
                <a:ext cx="204244" cy="0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Rectangle 113"/>
              <p:cNvSpPr/>
              <p:nvPr/>
            </p:nvSpPr>
            <p:spPr>
              <a:xfrm>
                <a:off x="2016167" y="3477123"/>
                <a:ext cx="27371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kern="0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2</a:t>
                </a:r>
                <a:endParaRPr lang="en-IN" sz="1600" b="1" baseline="-250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</p:grpSp>
      </p:grpSp>
      <p:sp>
        <p:nvSpPr>
          <p:cNvPr id="115" name="Rectangle 114"/>
          <p:cNvSpPr/>
          <p:nvPr/>
        </p:nvSpPr>
        <p:spPr>
          <a:xfrm>
            <a:off x="1536268" y="2415160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6" name="Rectangle 115"/>
          <p:cNvSpPr/>
          <p:nvPr/>
        </p:nvSpPr>
        <p:spPr>
          <a:xfrm>
            <a:off x="1898154" y="2415160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7" name="Rectangle 116"/>
          <p:cNvSpPr/>
          <p:nvPr/>
        </p:nvSpPr>
        <p:spPr>
          <a:xfrm>
            <a:off x="2408115" y="2420473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8" name="Rectangle 117"/>
          <p:cNvSpPr/>
          <p:nvPr/>
        </p:nvSpPr>
        <p:spPr>
          <a:xfrm>
            <a:off x="2917925" y="2429998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9" name="Rectangle 118"/>
          <p:cNvSpPr/>
          <p:nvPr/>
        </p:nvSpPr>
        <p:spPr>
          <a:xfrm>
            <a:off x="3240464" y="2429998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0" name="Rectangle 119"/>
          <p:cNvSpPr/>
          <p:nvPr/>
        </p:nvSpPr>
        <p:spPr>
          <a:xfrm>
            <a:off x="3718478" y="2429074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1" name="Rectangle 120"/>
          <p:cNvSpPr/>
          <p:nvPr/>
        </p:nvSpPr>
        <p:spPr>
          <a:xfrm>
            <a:off x="4272038" y="2429998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2" name="Rectangle 121"/>
          <p:cNvSpPr/>
          <p:nvPr/>
        </p:nvSpPr>
        <p:spPr>
          <a:xfrm>
            <a:off x="4574399" y="2429998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3" name="Rectangle 122"/>
          <p:cNvSpPr/>
          <p:nvPr/>
        </p:nvSpPr>
        <p:spPr>
          <a:xfrm>
            <a:off x="5055884" y="2439523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4089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2" fill="hold">
                      <p:stCondLst>
                        <p:cond delay="indefinite"/>
                      </p:stCondLst>
                      <p:childTnLst>
                        <p:par>
                          <p:cTn id="383" fill="hold">
                            <p:stCondLst>
                              <p:cond delay="0"/>
                            </p:stCondLst>
                            <p:childTnLst>
                              <p:par>
                                <p:cTn id="3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>
                      <p:stCondLst>
                        <p:cond delay="indefinite"/>
                      </p:stCondLst>
                      <p:childTnLst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6" fill="hold">
                      <p:stCondLst>
                        <p:cond delay="indefinite"/>
                      </p:stCondLst>
                      <p:childTnLst>
                        <p:par>
                          <p:cTn id="437" fill="hold">
                            <p:stCondLst>
                              <p:cond delay="0"/>
                            </p:stCondLst>
                            <p:childTnLst>
                              <p:par>
                                <p:cTn id="4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6" fill="hold">
                      <p:stCondLst>
                        <p:cond delay="indefinite"/>
                      </p:stCondLst>
                      <p:childTnLst>
                        <p:par>
                          <p:cTn id="447" fill="hold">
                            <p:stCondLst>
                              <p:cond delay="0"/>
                            </p:stCondLst>
                            <p:childTnLst>
                              <p:par>
                                <p:cTn id="4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6" fill="hold">
                      <p:stCondLst>
                        <p:cond delay="indefinite"/>
                      </p:stCondLst>
                      <p:childTnLst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6" fill="hold">
                      <p:stCondLst>
                        <p:cond delay="indefinite"/>
                      </p:stCondLst>
                      <p:childTnLst>
                        <p:par>
                          <p:cTn id="477" fill="hold">
                            <p:stCondLst>
                              <p:cond delay="0"/>
                            </p:stCondLst>
                            <p:childTnLst>
                              <p:par>
                                <p:cTn id="4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6" fill="hold">
                      <p:stCondLst>
                        <p:cond delay="indefinite"/>
                      </p:stCondLst>
                      <p:childTnLst>
                        <p:par>
                          <p:cTn id="497" fill="hold">
                            <p:stCondLst>
                              <p:cond delay="0"/>
                            </p:stCondLst>
                            <p:childTnLst>
                              <p:par>
                                <p:cTn id="4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1" fill="hold">
                      <p:stCondLst>
                        <p:cond delay="indefinite"/>
                      </p:stCondLst>
                      <p:childTnLst>
                        <p:par>
                          <p:cTn id="502" fill="hold">
                            <p:stCondLst>
                              <p:cond delay="0"/>
                            </p:stCondLst>
                            <p:childTnLst>
                              <p:par>
                                <p:cTn id="50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6" fill="hold">
                      <p:stCondLst>
                        <p:cond delay="indefinite"/>
                      </p:stCondLst>
                      <p:childTnLst>
                        <p:par>
                          <p:cTn id="517" fill="hold">
                            <p:stCondLst>
                              <p:cond delay="0"/>
                            </p:stCondLst>
                            <p:childTnLst>
                              <p:par>
                                <p:cTn id="5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1" fill="hold">
                      <p:stCondLst>
                        <p:cond delay="indefinite"/>
                      </p:stCondLst>
                      <p:childTnLst>
                        <p:par>
                          <p:cTn id="522" fill="hold">
                            <p:stCondLst>
                              <p:cond delay="0"/>
                            </p:stCondLst>
                            <p:childTnLst>
                              <p:par>
                                <p:cTn id="5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6" fill="hold">
                      <p:stCondLst>
                        <p:cond delay="indefinite"/>
                      </p:stCondLst>
                      <p:childTnLst>
                        <p:par>
                          <p:cTn id="527" fill="hold">
                            <p:stCondLst>
                              <p:cond delay="0"/>
                            </p:stCondLst>
                            <p:childTnLst>
                              <p:par>
                                <p:cTn id="5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1" fill="hold">
                      <p:stCondLst>
                        <p:cond delay="indefinite"/>
                      </p:stCondLst>
                      <p:childTnLst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6" fill="hold">
                      <p:stCondLst>
                        <p:cond delay="indefinite"/>
                      </p:stCondLst>
                      <p:childTnLst>
                        <p:par>
                          <p:cTn id="537" fill="hold">
                            <p:stCondLst>
                              <p:cond delay="0"/>
                            </p:stCondLst>
                            <p:childTnLst>
                              <p:par>
                                <p:cTn id="5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1" fill="hold">
                      <p:stCondLst>
                        <p:cond delay="indefinite"/>
                      </p:stCondLst>
                      <p:childTnLst>
                        <p:par>
                          <p:cTn id="542" fill="hold">
                            <p:stCondLst>
                              <p:cond delay="0"/>
                            </p:stCondLst>
                            <p:childTnLst>
                              <p:par>
                                <p:cTn id="5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6" fill="hold">
                      <p:stCondLst>
                        <p:cond delay="indefinite"/>
                      </p:stCondLst>
                      <p:childTnLst>
                        <p:par>
                          <p:cTn id="547" fill="hold">
                            <p:stCondLst>
                              <p:cond delay="0"/>
                            </p:stCondLst>
                            <p:childTnLst>
                              <p:par>
                                <p:cTn id="5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1" fill="hold">
                      <p:stCondLst>
                        <p:cond delay="indefinite"/>
                      </p:stCondLst>
                      <p:childTnLst>
                        <p:par>
                          <p:cTn id="552" fill="hold">
                            <p:stCondLst>
                              <p:cond delay="0"/>
                            </p:stCondLst>
                            <p:childTnLst>
                              <p:par>
                                <p:cTn id="5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6" fill="hold">
                      <p:stCondLst>
                        <p:cond delay="indefinite"/>
                      </p:stCondLst>
                      <p:childTnLst>
                        <p:par>
                          <p:cTn id="557" fill="hold">
                            <p:stCondLst>
                              <p:cond delay="0"/>
                            </p:stCondLst>
                            <p:childTnLst>
                              <p:par>
                                <p:cTn id="5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1" fill="hold">
                      <p:stCondLst>
                        <p:cond delay="indefinite"/>
                      </p:stCondLst>
                      <p:childTnLst>
                        <p:par>
                          <p:cTn id="562" fill="hold">
                            <p:stCondLst>
                              <p:cond delay="0"/>
                            </p:stCondLst>
                            <p:childTnLst>
                              <p:par>
                                <p:cTn id="5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6" fill="hold">
                      <p:stCondLst>
                        <p:cond delay="indefinite"/>
                      </p:stCondLst>
                      <p:childTnLst>
                        <p:par>
                          <p:cTn id="567" fill="hold">
                            <p:stCondLst>
                              <p:cond delay="0"/>
                            </p:stCondLst>
                            <p:childTnLst>
                              <p:par>
                                <p:cTn id="5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1" fill="hold">
                      <p:stCondLst>
                        <p:cond delay="indefinite"/>
                      </p:stCondLst>
                      <p:childTnLst>
                        <p:par>
                          <p:cTn id="572" fill="hold">
                            <p:stCondLst>
                              <p:cond delay="0"/>
                            </p:stCondLst>
                            <p:childTnLst>
                              <p:par>
                                <p:cTn id="5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6" fill="hold">
                      <p:stCondLst>
                        <p:cond delay="indefinite"/>
                      </p:stCondLst>
                      <p:childTnLst>
                        <p:par>
                          <p:cTn id="577" fill="hold">
                            <p:stCondLst>
                              <p:cond delay="0"/>
                            </p:stCondLst>
                            <p:childTnLst>
                              <p:par>
                                <p:cTn id="5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1" fill="hold">
                      <p:stCondLst>
                        <p:cond delay="indefinite"/>
                      </p:stCondLst>
                      <p:childTnLst>
                        <p:par>
                          <p:cTn id="582" fill="hold">
                            <p:stCondLst>
                              <p:cond delay="0"/>
                            </p:stCondLst>
                            <p:childTnLst>
                              <p:par>
                                <p:cTn id="5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6" fill="hold">
                      <p:stCondLst>
                        <p:cond delay="indefinite"/>
                      </p:stCondLst>
                      <p:childTnLst>
                        <p:par>
                          <p:cTn id="587" fill="hold">
                            <p:stCondLst>
                              <p:cond delay="0"/>
                            </p:stCondLst>
                            <p:childTnLst>
                              <p:par>
                                <p:cTn id="58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1" fill="hold">
                      <p:stCondLst>
                        <p:cond delay="indefinite"/>
                      </p:stCondLst>
                      <p:childTnLst>
                        <p:par>
                          <p:cTn id="592" fill="hold">
                            <p:stCondLst>
                              <p:cond delay="0"/>
                            </p:stCondLst>
                            <p:childTnLst>
                              <p:par>
                                <p:cTn id="5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6" fill="hold">
                      <p:stCondLst>
                        <p:cond delay="indefinite"/>
                      </p:stCondLst>
                      <p:childTnLst>
                        <p:par>
                          <p:cTn id="597" fill="hold">
                            <p:stCondLst>
                              <p:cond delay="0"/>
                            </p:stCondLst>
                            <p:childTnLst>
                              <p:par>
                                <p:cTn id="5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1" fill="hold">
                      <p:stCondLst>
                        <p:cond delay="indefinite"/>
                      </p:stCondLst>
                      <p:childTnLst>
                        <p:par>
                          <p:cTn id="602" fill="hold">
                            <p:stCondLst>
                              <p:cond delay="0"/>
                            </p:stCondLst>
                            <p:childTnLst>
                              <p:par>
                                <p:cTn id="6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6" fill="hold">
                      <p:stCondLst>
                        <p:cond delay="indefinite"/>
                      </p:stCondLst>
                      <p:childTnLst>
                        <p:par>
                          <p:cTn id="607" fill="hold">
                            <p:stCondLst>
                              <p:cond delay="0"/>
                            </p:stCondLst>
                            <p:childTnLst>
                              <p:par>
                                <p:cTn id="60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1" fill="hold">
                      <p:stCondLst>
                        <p:cond delay="indefinite"/>
                      </p:stCondLst>
                      <p:childTnLst>
                        <p:par>
                          <p:cTn id="612" fill="hold">
                            <p:stCondLst>
                              <p:cond delay="0"/>
                            </p:stCondLst>
                            <p:childTnLst>
                              <p:par>
                                <p:cTn id="6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6" fill="hold">
                      <p:stCondLst>
                        <p:cond delay="indefinite"/>
                      </p:stCondLst>
                      <p:childTnLst>
                        <p:par>
                          <p:cTn id="617" fill="hold">
                            <p:stCondLst>
                              <p:cond delay="0"/>
                            </p:stCondLst>
                            <p:childTnLst>
                              <p:par>
                                <p:cTn id="6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1" fill="hold">
                      <p:stCondLst>
                        <p:cond delay="indefinite"/>
                      </p:stCondLst>
                      <p:childTnLst>
                        <p:par>
                          <p:cTn id="622" fill="hold">
                            <p:stCondLst>
                              <p:cond delay="0"/>
                            </p:stCondLst>
                            <p:childTnLst>
                              <p:par>
                                <p:cTn id="6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6" fill="hold">
                      <p:stCondLst>
                        <p:cond delay="indefinite"/>
                      </p:stCondLst>
                      <p:childTnLst>
                        <p:par>
                          <p:cTn id="627" fill="hold">
                            <p:stCondLst>
                              <p:cond delay="0"/>
                            </p:stCondLst>
                            <p:childTnLst>
                              <p:par>
                                <p:cTn id="6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1" fill="hold">
                      <p:stCondLst>
                        <p:cond delay="indefinite"/>
                      </p:stCondLst>
                      <p:childTnLst>
                        <p:par>
                          <p:cTn id="632" fill="hold">
                            <p:stCondLst>
                              <p:cond delay="0"/>
                            </p:stCondLst>
                            <p:childTnLst>
                              <p:par>
                                <p:cTn id="6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6" fill="hold">
                      <p:stCondLst>
                        <p:cond delay="indefinite"/>
                      </p:stCondLst>
                      <p:childTnLst>
                        <p:par>
                          <p:cTn id="637" fill="hold">
                            <p:stCondLst>
                              <p:cond delay="0"/>
                            </p:stCondLst>
                            <p:childTnLst>
                              <p:par>
                                <p:cTn id="6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1" fill="hold">
                      <p:stCondLst>
                        <p:cond delay="indefinite"/>
                      </p:stCondLst>
                      <p:childTnLst>
                        <p:par>
                          <p:cTn id="642" fill="hold">
                            <p:stCondLst>
                              <p:cond delay="0"/>
                            </p:stCondLst>
                            <p:childTnLst>
                              <p:par>
                                <p:cTn id="6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6" fill="hold">
                      <p:stCondLst>
                        <p:cond delay="indefinite"/>
                      </p:stCondLst>
                      <p:childTnLst>
                        <p:par>
                          <p:cTn id="647" fill="hold">
                            <p:stCondLst>
                              <p:cond delay="0"/>
                            </p:stCondLst>
                            <p:childTnLst>
                              <p:par>
                                <p:cTn id="6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1" fill="hold">
                      <p:stCondLst>
                        <p:cond delay="indefinite"/>
                      </p:stCondLst>
                      <p:childTnLst>
                        <p:par>
                          <p:cTn id="652" fill="hold">
                            <p:stCondLst>
                              <p:cond delay="0"/>
                            </p:stCondLst>
                            <p:childTnLst>
                              <p:par>
                                <p:cTn id="6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6" fill="hold">
                      <p:stCondLst>
                        <p:cond delay="indefinite"/>
                      </p:stCondLst>
                      <p:childTnLst>
                        <p:par>
                          <p:cTn id="657" fill="hold">
                            <p:stCondLst>
                              <p:cond delay="0"/>
                            </p:stCondLst>
                            <p:childTnLst>
                              <p:par>
                                <p:cTn id="6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1" fill="hold">
                      <p:stCondLst>
                        <p:cond delay="indefinite"/>
                      </p:stCondLst>
                      <p:childTnLst>
                        <p:par>
                          <p:cTn id="662" fill="hold">
                            <p:stCondLst>
                              <p:cond delay="0"/>
                            </p:stCondLst>
                            <p:childTnLst>
                              <p:par>
                                <p:cTn id="6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7" grpId="0" uiExpand="1" build="p"/>
      <p:bldP spid="8" grpId="0"/>
      <p:bldP spid="9" grpId="0" uiExpand="1" build="p"/>
      <p:bldP spid="10" grpId="0"/>
      <p:bldP spid="11" grpId="0"/>
      <p:bldP spid="12" grpId="0"/>
      <p:bldP spid="13" grpId="0"/>
      <p:bldP spid="14" grpId="0"/>
      <p:bldP spid="15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6" grpId="0"/>
      <p:bldP spid="57" grpId="0"/>
      <p:bldP spid="58" grpId="0"/>
      <p:bldP spid="59" grpId="0"/>
      <p:bldP spid="60" grpId="0"/>
      <p:bldP spid="63" grpId="0"/>
      <p:bldP spid="64" grpId="0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5" grpId="2" animBg="1"/>
      <p:bldP spid="75" grpId="3" animBg="1"/>
      <p:bldP spid="76" grpId="0"/>
      <p:bldP spid="76" grpId="1"/>
      <p:bldP spid="77" grpId="0"/>
      <p:bldP spid="77" grpId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0" grpId="2" animBg="1"/>
      <p:bldP spid="80" grpId="3" animBg="1"/>
      <p:bldP spid="81" grpId="0"/>
      <p:bldP spid="81" grpId="1"/>
      <p:bldP spid="82" grpId="0"/>
      <p:bldP spid="82" grpId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8" grpId="2" animBg="1"/>
      <p:bldP spid="88" grpId="3" animBg="1"/>
      <p:bldP spid="89" grpId="0"/>
      <p:bldP spid="89" grpId="1"/>
      <p:bldP spid="90" grpId="0"/>
      <p:bldP spid="90" grpId="1"/>
      <p:bldP spid="107" grpId="0" animBg="1"/>
      <p:bldP spid="107" grpId="1" animBg="1"/>
      <p:bldP spid="108" grpId="0"/>
      <p:bldP spid="108" grpId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9"/>
          <p:cNvSpPr>
            <a:spLocks noChangeArrowheads="1"/>
          </p:cNvSpPr>
          <p:nvPr/>
        </p:nvSpPr>
        <p:spPr bwMode="auto">
          <a:xfrm>
            <a:off x="408793" y="341745"/>
            <a:ext cx="696812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l" eaLnBrk="0" hangingPunct="0">
              <a:tabLst>
                <a:tab pos="341313" algn="l"/>
                <a:tab pos="508000" algn="l"/>
                <a:tab pos="514350" algn="l"/>
              </a:tabLst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Q. Find the area of the quadrilateral whose vertices  </a:t>
            </a:r>
          </a:p>
          <a:p>
            <a:pPr lvl="0" algn="l" eaLnBrk="0" hangingPunct="0">
              <a:tabLst>
                <a:tab pos="341313" algn="l"/>
                <a:tab pos="508000" algn="l"/>
                <a:tab pos="514350" algn="l"/>
              </a:tabLst>
              <a:defRPr/>
            </a:pP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   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</a:rPr>
              <a:t>taken in order are </a:t>
            </a: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(–4,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–2), (–3, –5), (3, –2) and (2, 3)</a:t>
            </a:r>
            <a:endParaRPr lang="en-US" sz="1600" b="1" kern="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62648" y="951345"/>
            <a:ext cx="6591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Sol. 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cxnSp>
        <p:nvCxnSpPr>
          <p:cNvPr id="2" name="Straight Connector 1"/>
          <p:cNvCxnSpPr/>
          <p:nvPr/>
        </p:nvCxnSpPr>
        <p:spPr>
          <a:xfrm>
            <a:off x="3260437" y="1365538"/>
            <a:ext cx="61379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sosceles Triangle 2"/>
          <p:cNvSpPr/>
          <p:nvPr/>
        </p:nvSpPr>
        <p:spPr>
          <a:xfrm>
            <a:off x="6234368" y="2316890"/>
            <a:ext cx="1417320" cy="1417320"/>
          </a:xfrm>
          <a:prstGeom prst="triangle">
            <a:avLst>
              <a:gd name="adj" fmla="val 10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Rounded Rectangle 3"/>
          <p:cNvSpPr/>
          <p:nvPr/>
        </p:nvSpPr>
        <p:spPr>
          <a:xfrm>
            <a:off x="3282262" y="2514019"/>
            <a:ext cx="1106712" cy="282092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Rounded Rectangle 4"/>
          <p:cNvSpPr/>
          <p:nvPr/>
        </p:nvSpPr>
        <p:spPr>
          <a:xfrm>
            <a:off x="4196769" y="2932179"/>
            <a:ext cx="1051405" cy="318704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Rounded Rectangle 5"/>
          <p:cNvSpPr/>
          <p:nvPr/>
        </p:nvSpPr>
        <p:spPr>
          <a:xfrm>
            <a:off x="2845840" y="2946666"/>
            <a:ext cx="1039504" cy="28973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Rectangle 6"/>
          <p:cNvSpPr/>
          <p:nvPr/>
        </p:nvSpPr>
        <p:spPr>
          <a:xfrm>
            <a:off x="2810954" y="2922254"/>
            <a:ext cx="11878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A (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PQR)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8" name="Isosceles Triangle 22"/>
          <p:cNvSpPr/>
          <p:nvPr/>
        </p:nvSpPr>
        <p:spPr>
          <a:xfrm flipV="1">
            <a:off x="5269050" y="2303380"/>
            <a:ext cx="2379468" cy="1423439"/>
          </a:xfrm>
          <a:custGeom>
            <a:avLst/>
            <a:gdLst>
              <a:gd name="connsiteX0" fmla="*/ 0 w 2386584"/>
              <a:gd name="connsiteY0" fmla="*/ 1380744 h 1380744"/>
              <a:gd name="connsiteX1" fmla="*/ 1193292 w 2386584"/>
              <a:gd name="connsiteY1" fmla="*/ 0 h 1380744"/>
              <a:gd name="connsiteX2" fmla="*/ 2386584 w 2386584"/>
              <a:gd name="connsiteY2" fmla="*/ 1380744 h 1380744"/>
              <a:gd name="connsiteX3" fmla="*/ 0 w 2386584"/>
              <a:gd name="connsiteY3" fmla="*/ 1380744 h 1380744"/>
              <a:gd name="connsiteX0" fmla="*/ 0 w 2379468"/>
              <a:gd name="connsiteY0" fmla="*/ 1380744 h 1419881"/>
              <a:gd name="connsiteX1" fmla="*/ 1193292 w 2379468"/>
              <a:gd name="connsiteY1" fmla="*/ 0 h 1419881"/>
              <a:gd name="connsiteX2" fmla="*/ 2379468 w 2379468"/>
              <a:gd name="connsiteY2" fmla="*/ 1419881 h 1419881"/>
              <a:gd name="connsiteX3" fmla="*/ 0 w 2379468"/>
              <a:gd name="connsiteY3" fmla="*/ 1380744 h 1419881"/>
              <a:gd name="connsiteX0" fmla="*/ 0 w 2379468"/>
              <a:gd name="connsiteY0" fmla="*/ 1384302 h 1423439"/>
              <a:gd name="connsiteX1" fmla="*/ 976256 w 2379468"/>
              <a:gd name="connsiteY1" fmla="*/ 0 h 1423439"/>
              <a:gd name="connsiteX2" fmla="*/ 2379468 w 2379468"/>
              <a:gd name="connsiteY2" fmla="*/ 1423439 h 1423439"/>
              <a:gd name="connsiteX3" fmla="*/ 0 w 2379468"/>
              <a:gd name="connsiteY3" fmla="*/ 1384302 h 1423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9468" h="1423439">
                <a:moveTo>
                  <a:pt x="0" y="1384302"/>
                </a:moveTo>
                <a:lnTo>
                  <a:pt x="976256" y="0"/>
                </a:lnTo>
                <a:lnTo>
                  <a:pt x="2379468" y="1423439"/>
                </a:lnTo>
                <a:lnTo>
                  <a:pt x="0" y="1384302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" name="Rounded Rectangle 8"/>
          <p:cNvSpPr/>
          <p:nvPr/>
        </p:nvSpPr>
        <p:spPr>
          <a:xfrm>
            <a:off x="5069029" y="2001045"/>
            <a:ext cx="833051" cy="30228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Rounded Rectangle 9"/>
          <p:cNvSpPr/>
          <p:nvPr/>
        </p:nvSpPr>
        <p:spPr>
          <a:xfrm>
            <a:off x="7500961" y="1964772"/>
            <a:ext cx="916356" cy="30228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ounded Rectangle 10"/>
          <p:cNvSpPr/>
          <p:nvPr/>
        </p:nvSpPr>
        <p:spPr>
          <a:xfrm>
            <a:off x="6093110" y="3809250"/>
            <a:ext cx="916356" cy="30228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Rectangle 14"/>
          <p:cNvSpPr/>
          <p:nvPr/>
        </p:nvSpPr>
        <p:spPr>
          <a:xfrm>
            <a:off x="1141049" y="1047277"/>
            <a:ext cx="11576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err="1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ar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 (PRS)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01497" y="1047277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32182" y="1034466"/>
            <a:ext cx="4118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[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808382" y="1034466"/>
            <a:ext cx="5209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–4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496268" y="932548"/>
            <a:ext cx="3006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2544468" y="1228047"/>
            <a:ext cx="2042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509731" y="1181369"/>
            <a:ext cx="2737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095595" y="1034466"/>
            <a:ext cx="5579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(–2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458920" y="1034466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577373" y="1034466"/>
            <a:ext cx="457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3)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74069" y="1034466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958373" y="1034466"/>
            <a:ext cx="5578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137504" y="1034466"/>
            <a:ext cx="5578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(3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443928" y="1034466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552653" y="1034466"/>
            <a:ext cx="457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2)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781179" y="1034466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935886" y="1034466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061415" y="1034466"/>
            <a:ext cx="60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</a:t>
            </a:r>
            <a:r>
              <a:rPr lang="en-US" sz="16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–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462365" y="1034466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617071" y="1034466"/>
            <a:ext cx="4871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2)]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021080" y="1936197"/>
            <a:ext cx="3690032" cy="2184048"/>
            <a:chOff x="5638800" y="1768291"/>
            <a:chExt cx="3690032" cy="2184048"/>
          </a:xfrm>
        </p:grpSpPr>
        <p:grpSp>
          <p:nvGrpSpPr>
            <p:cNvPr id="36" name="Group 35"/>
            <p:cNvGrpSpPr/>
            <p:nvPr/>
          </p:nvGrpSpPr>
          <p:grpSpPr>
            <a:xfrm>
              <a:off x="5888979" y="2143421"/>
              <a:ext cx="2385060" cy="1418929"/>
              <a:chOff x="6073140" y="2143421"/>
              <a:chExt cx="2385060" cy="1418929"/>
            </a:xfrm>
          </p:grpSpPr>
          <p:sp>
            <p:nvSpPr>
              <p:cNvPr id="41" name="Rectangle 13"/>
              <p:cNvSpPr/>
              <p:nvPr/>
            </p:nvSpPr>
            <p:spPr>
              <a:xfrm>
                <a:off x="6073140" y="2143421"/>
                <a:ext cx="2385060" cy="1418929"/>
              </a:xfrm>
              <a:custGeom>
                <a:avLst/>
                <a:gdLst>
                  <a:gd name="connsiteX0" fmla="*/ 0 w 1417320"/>
                  <a:gd name="connsiteY0" fmla="*/ 0 h 1418929"/>
                  <a:gd name="connsiteX1" fmla="*/ 1417320 w 1417320"/>
                  <a:gd name="connsiteY1" fmla="*/ 0 h 1418929"/>
                  <a:gd name="connsiteX2" fmla="*/ 1417320 w 1417320"/>
                  <a:gd name="connsiteY2" fmla="*/ 1418929 h 1418929"/>
                  <a:gd name="connsiteX3" fmla="*/ 0 w 1417320"/>
                  <a:gd name="connsiteY3" fmla="*/ 1418929 h 1418929"/>
                  <a:gd name="connsiteX4" fmla="*/ 0 w 1417320"/>
                  <a:gd name="connsiteY4" fmla="*/ 0 h 1418929"/>
                  <a:gd name="connsiteX0" fmla="*/ 0 w 2385060"/>
                  <a:gd name="connsiteY0" fmla="*/ 15240 h 1418929"/>
                  <a:gd name="connsiteX1" fmla="*/ 2385060 w 2385060"/>
                  <a:gd name="connsiteY1" fmla="*/ 0 h 1418929"/>
                  <a:gd name="connsiteX2" fmla="*/ 2385060 w 2385060"/>
                  <a:gd name="connsiteY2" fmla="*/ 1418929 h 1418929"/>
                  <a:gd name="connsiteX3" fmla="*/ 967740 w 2385060"/>
                  <a:gd name="connsiteY3" fmla="*/ 1418929 h 1418929"/>
                  <a:gd name="connsiteX4" fmla="*/ 0 w 2385060"/>
                  <a:gd name="connsiteY4" fmla="*/ 15240 h 1418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5060" h="1418929">
                    <a:moveTo>
                      <a:pt x="0" y="15240"/>
                    </a:moveTo>
                    <a:lnTo>
                      <a:pt x="2385060" y="0"/>
                    </a:lnTo>
                    <a:lnTo>
                      <a:pt x="2385060" y="1418929"/>
                    </a:lnTo>
                    <a:lnTo>
                      <a:pt x="967740" y="1418929"/>
                    </a:lnTo>
                    <a:lnTo>
                      <a:pt x="0" y="15240"/>
                    </a:lnTo>
                    <a:close/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cxnSp>
            <p:nvCxnSpPr>
              <p:cNvPr id="42" name="Straight Connector 41"/>
              <p:cNvCxnSpPr>
                <a:stCxn id="41" idx="1"/>
                <a:endCxn id="41" idx="3"/>
              </p:cNvCxnSpPr>
              <p:nvPr/>
            </p:nvCxnSpPr>
            <p:spPr>
              <a:xfrm flipH="1">
                <a:off x="7040880" y="2143421"/>
                <a:ext cx="1417320" cy="141892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ectangle 36"/>
            <p:cNvSpPr/>
            <p:nvPr/>
          </p:nvSpPr>
          <p:spPr>
            <a:xfrm>
              <a:off x="5638800" y="1809750"/>
              <a:ext cx="118706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  <a:sym typeface="Symbol"/>
                </a:rPr>
                <a:t>S (2, 3)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66799" y="1768291"/>
              <a:ext cx="100734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  <a:sym typeface="Symbol"/>
                </a:rPr>
                <a:t>R(3, </a:t>
              </a: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–</a:t>
              </a: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  <a:sym typeface="Symbol"/>
                </a:rPr>
                <a:t>2)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639665" y="3613785"/>
              <a:ext cx="10660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  <a:sym typeface="Symbol"/>
                </a:rPr>
                <a:t>P(</a:t>
              </a: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–</a:t>
              </a: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  <a:sym typeface="Symbol"/>
                </a:rPr>
                <a:t>4, </a:t>
              </a: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–</a:t>
              </a: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  <a:sym typeface="Symbol"/>
                </a:rPr>
                <a:t>2)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008022" y="3568320"/>
              <a:ext cx="132081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  <a:sym typeface="Symbol"/>
                </a:rPr>
                <a:t>Q (</a:t>
              </a: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–</a:t>
              </a: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  <a:sym typeface="Symbol"/>
                </a:rPr>
                <a:t>3,</a:t>
              </a:r>
              <a:r>
                <a:rPr lang="en-US" sz="16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 </a:t>
              </a: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–</a:t>
              </a: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  <a:sym typeface="Symbol"/>
                </a:rPr>
                <a:t>5)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</p:grpSp>
      <p:sp>
        <p:nvSpPr>
          <p:cNvPr id="43" name="Rectangular Callout 42"/>
          <p:cNvSpPr/>
          <p:nvPr/>
        </p:nvSpPr>
        <p:spPr>
          <a:xfrm>
            <a:off x="5280696" y="4200381"/>
            <a:ext cx="1672817" cy="418447"/>
          </a:xfrm>
          <a:prstGeom prst="wedgeRectCallout">
            <a:avLst>
              <a:gd name="adj1" fmla="val 10976"/>
              <a:gd name="adj2" fmla="val -77896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4" name="Rectangle 43"/>
          <p:cNvSpPr/>
          <p:nvPr/>
        </p:nvSpPr>
        <p:spPr>
          <a:xfrm>
            <a:off x="5347817" y="4269791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5" name="Rectangle 44"/>
          <p:cNvSpPr/>
          <p:nvPr/>
        </p:nvSpPr>
        <p:spPr>
          <a:xfrm>
            <a:off x="6140840" y="4276059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6" name="Rectangle 45"/>
          <p:cNvSpPr/>
          <p:nvPr/>
        </p:nvSpPr>
        <p:spPr>
          <a:xfrm>
            <a:off x="5258985" y="4220741"/>
            <a:ext cx="974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–4,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079700" y="4220741"/>
            <a:ext cx="901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–2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387329" y="568456"/>
            <a:ext cx="1917700" cy="472363"/>
            <a:chOff x="6063523" y="2698379"/>
            <a:chExt cx="1917700" cy="472363"/>
          </a:xfrm>
        </p:grpSpPr>
        <p:sp>
          <p:nvSpPr>
            <p:cNvPr id="49" name="Rounded Rectangle 48"/>
            <p:cNvSpPr/>
            <p:nvPr/>
          </p:nvSpPr>
          <p:spPr bwMode="auto">
            <a:xfrm rot="10800000" flipH="1" flipV="1">
              <a:off x="6074522" y="2698379"/>
              <a:ext cx="1906701" cy="472363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063523" y="2757017"/>
              <a:ext cx="18943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Consider </a:t>
              </a:r>
              <a:r>
                <a:rPr lang="en-US" sz="1600" b="1" dirty="0" smtClean="0">
                  <a:solidFill>
                    <a:prstClr val="white"/>
                  </a:solidFill>
                  <a:latin typeface="Symbol" pitchFamily="18" charset="2"/>
                </a:rPr>
                <a:t>D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PRS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51" name="Rectangular Callout 50"/>
          <p:cNvSpPr/>
          <p:nvPr/>
        </p:nvSpPr>
        <p:spPr>
          <a:xfrm>
            <a:off x="5434128" y="1510413"/>
            <a:ext cx="1672817" cy="418447"/>
          </a:xfrm>
          <a:prstGeom prst="wedgeRectCallout">
            <a:avLst>
              <a:gd name="adj1" fmla="val -40734"/>
              <a:gd name="adj2" fmla="val 76361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2" name="Rectangle 51"/>
          <p:cNvSpPr/>
          <p:nvPr/>
        </p:nvSpPr>
        <p:spPr>
          <a:xfrm>
            <a:off x="5501125" y="1568236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3" name="Rectangle 52"/>
          <p:cNvSpPr/>
          <p:nvPr/>
        </p:nvSpPr>
        <p:spPr>
          <a:xfrm>
            <a:off x="6273546" y="1579980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4" name="Rectangle 53"/>
          <p:cNvSpPr/>
          <p:nvPr/>
        </p:nvSpPr>
        <p:spPr>
          <a:xfrm>
            <a:off x="5402080" y="1530773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3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2,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194220" y="1530773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3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3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2071345" y="473431"/>
            <a:ext cx="2732319" cy="683670"/>
            <a:chOff x="5661713" y="2595908"/>
            <a:chExt cx="2732319" cy="683670"/>
          </a:xfrm>
        </p:grpSpPr>
        <p:sp>
          <p:nvSpPr>
            <p:cNvPr id="57" name="Rounded Rectangle 56"/>
            <p:cNvSpPr/>
            <p:nvPr/>
          </p:nvSpPr>
          <p:spPr bwMode="auto">
            <a:xfrm rot="10800000" flipH="1" flipV="1">
              <a:off x="5661713" y="2595908"/>
              <a:ext cx="2732319" cy="683670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683264" y="2624207"/>
              <a:ext cx="26852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P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) 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2063483" y="472097"/>
            <a:ext cx="2732319" cy="683670"/>
            <a:chOff x="5661713" y="2592733"/>
            <a:chExt cx="2732319" cy="683670"/>
          </a:xfrm>
        </p:grpSpPr>
        <p:sp>
          <p:nvSpPr>
            <p:cNvPr id="60" name="Rounded Rectangle 59"/>
            <p:cNvSpPr/>
            <p:nvPr/>
          </p:nvSpPr>
          <p:spPr bwMode="auto">
            <a:xfrm rot="10800000" flipH="1" flipV="1">
              <a:off x="5661713" y="2592733"/>
              <a:ext cx="2732319" cy="683670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726529" y="2624207"/>
              <a:ext cx="25987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R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) 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2021023" y="456573"/>
            <a:ext cx="2732319" cy="725729"/>
            <a:chOff x="5674413" y="2568529"/>
            <a:chExt cx="2732319" cy="725729"/>
          </a:xfrm>
        </p:grpSpPr>
        <p:sp>
          <p:nvSpPr>
            <p:cNvPr id="63" name="Rounded Rectangle 62"/>
            <p:cNvSpPr/>
            <p:nvPr/>
          </p:nvSpPr>
          <p:spPr bwMode="auto">
            <a:xfrm rot="10800000" flipH="1" flipV="1">
              <a:off x="5674413" y="2568529"/>
              <a:ext cx="2732319" cy="72572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719617" y="2624207"/>
              <a:ext cx="2612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S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) 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sp>
        <p:nvSpPr>
          <p:cNvPr id="65" name="Rectangle 64"/>
          <p:cNvSpPr/>
          <p:nvPr/>
        </p:nvSpPr>
        <p:spPr>
          <a:xfrm>
            <a:off x="2496268" y="1434762"/>
            <a:ext cx="3006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2544468" y="1718429"/>
            <a:ext cx="2042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2509731" y="1661756"/>
            <a:ext cx="2737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2201497" y="1540106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777059" y="1542456"/>
            <a:ext cx="5209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[–4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3162520" y="1542456"/>
            <a:ext cx="6818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(–5)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3597414" y="1542456"/>
            <a:ext cx="2863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799509" y="1552395"/>
            <a:ext cx="2863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967532" y="1552395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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4149043" y="1552395"/>
            <a:ext cx="2863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5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4320209" y="1552395"/>
            <a:ext cx="2863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4466882" y="1552395"/>
            <a:ext cx="2863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622412" y="1552395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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781253" y="1552395"/>
            <a:ext cx="4972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0]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496268" y="1927552"/>
            <a:ext cx="3006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80" name="Straight Connector 79"/>
          <p:cNvCxnSpPr/>
          <p:nvPr/>
        </p:nvCxnSpPr>
        <p:spPr>
          <a:xfrm>
            <a:off x="2544468" y="2211219"/>
            <a:ext cx="2042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2509731" y="2151371"/>
            <a:ext cx="2737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2201497" y="2032896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2743987" y="2028878"/>
            <a:ext cx="6381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(20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3168230" y="2028878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3334577" y="2028878"/>
            <a:ext cx="6968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15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3676409" y="2028878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3878338" y="2028878"/>
            <a:ext cx="4410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0)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2457616" y="2380562"/>
            <a:ext cx="5327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35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>
            <a:off x="2547436" y="2684107"/>
            <a:ext cx="31069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2566723" y="2621845"/>
            <a:ext cx="2737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201497" y="2485906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92" name="Rectangular Callout 91"/>
          <p:cNvSpPr/>
          <p:nvPr/>
        </p:nvSpPr>
        <p:spPr>
          <a:xfrm>
            <a:off x="7022976" y="1251503"/>
            <a:ext cx="1672817" cy="418447"/>
          </a:xfrm>
          <a:prstGeom prst="wedgeRectCallout">
            <a:avLst>
              <a:gd name="adj1" fmla="val -1841"/>
              <a:gd name="adj2" fmla="val 130258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3" name="Rectangle 92"/>
          <p:cNvSpPr/>
          <p:nvPr/>
        </p:nvSpPr>
        <p:spPr>
          <a:xfrm>
            <a:off x="7089973" y="1309326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4" name="Rectangle 93"/>
          <p:cNvSpPr/>
          <p:nvPr/>
        </p:nvSpPr>
        <p:spPr>
          <a:xfrm>
            <a:off x="7862394" y="1321070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5" name="Rectangle 94"/>
          <p:cNvSpPr/>
          <p:nvPr/>
        </p:nvSpPr>
        <p:spPr>
          <a:xfrm>
            <a:off x="6990928" y="1271863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3,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7792593" y="1271863"/>
            <a:ext cx="901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–2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97" name="Straight Connector 96"/>
          <p:cNvCxnSpPr/>
          <p:nvPr/>
        </p:nvCxnSpPr>
        <p:spPr>
          <a:xfrm>
            <a:off x="4394828" y="1364098"/>
            <a:ext cx="46115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5312381" y="1343461"/>
            <a:ext cx="61379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2933172" y="1861687"/>
            <a:ext cx="735343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3889715" y="1851708"/>
            <a:ext cx="46115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4596658" y="1871630"/>
            <a:ext cx="46115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AutoShape 30"/>
          <p:cNvSpPr>
            <a:spLocks noChangeArrowheads="1"/>
          </p:cNvSpPr>
          <p:nvPr/>
        </p:nvSpPr>
        <p:spPr bwMode="auto">
          <a:xfrm>
            <a:off x="1178009" y="4185727"/>
            <a:ext cx="2945885" cy="3680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628598" y="2922254"/>
            <a:ext cx="19014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Also </a:t>
            </a:r>
            <a:r>
              <a:rPr lang="en-US" sz="1600" b="1" kern="0" dirty="0" err="1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ar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 (</a:t>
            </a:r>
            <a:r>
              <a:rPr lang="en-US" sz="1600" b="1" kern="0" dirty="0" err="1" smtClean="0">
                <a:solidFill>
                  <a:sysClr val="windowText" lastClr="000000"/>
                </a:solidFill>
                <a:latin typeface="Wingdings" panose="05000000000000000000" pitchFamily="2" charset="2"/>
                <a:sym typeface="Symbol"/>
              </a:rPr>
              <a:t>o</a:t>
            </a:r>
            <a:r>
              <a:rPr lang="en-US" sz="1600" b="1" kern="0" dirty="0" err="1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PQRS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2487221" y="2922254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3901048" y="2922254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4157811" y="2922254"/>
            <a:ext cx="11545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A (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PRS)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2487123" y="3363377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2788007" y="3363377"/>
            <a:ext cx="7893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10.5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3452682" y="3363377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3714739" y="3363377"/>
            <a:ext cx="7521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17.5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2487123" y="3717257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2789297" y="3717257"/>
            <a:ext cx="14211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28 </a:t>
            </a:r>
            <a:r>
              <a:rPr lang="en-US" sz="1600" b="1" kern="0" dirty="0" err="1" smtClean="0">
                <a:solidFill>
                  <a:sysClr val="windowText" lastClr="000000"/>
                </a:solidFill>
                <a:latin typeface="Bookman Old Style" pitchFamily="18" charset="0"/>
              </a:rPr>
              <a:t>sq.units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814579" y="4194131"/>
            <a:ext cx="362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1160285" y="4194131"/>
            <a:ext cx="1473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err="1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ar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 (</a:t>
            </a:r>
            <a:r>
              <a:rPr lang="en-US" sz="1600" kern="0" dirty="0" err="1">
                <a:solidFill>
                  <a:sysClr val="windowText" lastClr="000000"/>
                </a:solidFill>
                <a:latin typeface="Wingdings" panose="05000000000000000000" pitchFamily="2" charset="2"/>
                <a:sym typeface="Symbol"/>
              </a:rPr>
              <a:t>o</a:t>
            </a:r>
            <a:r>
              <a:rPr lang="en-US" sz="1600" b="1" kern="0" dirty="0" err="1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PQRS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) 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2470049" y="4200481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2721507" y="4200481"/>
            <a:ext cx="13837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28 </a:t>
            </a:r>
            <a:r>
              <a:rPr lang="en-US" sz="1600" b="1" kern="0" dirty="0" err="1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sq.units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23" name="Rounded Rectangle 122"/>
          <p:cNvSpPr/>
          <p:nvPr/>
        </p:nvSpPr>
        <p:spPr bwMode="auto">
          <a:xfrm rot="10800000" flipH="1" flipV="1">
            <a:off x="778905" y="1694494"/>
            <a:ext cx="4499718" cy="630914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1377077" y="1705510"/>
            <a:ext cx="3112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Which formula is used to find </a:t>
            </a:r>
            <a:r>
              <a:rPr lang="en-US" sz="1600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area of triangle?</a:t>
            </a:r>
            <a:endParaRPr lang="en-US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25" name="Group 124"/>
          <p:cNvGrpSpPr/>
          <p:nvPr/>
        </p:nvGrpSpPr>
        <p:grpSpPr>
          <a:xfrm>
            <a:off x="923747" y="1730133"/>
            <a:ext cx="4424744" cy="565548"/>
            <a:chOff x="3584119" y="4005011"/>
            <a:chExt cx="4424744" cy="565548"/>
          </a:xfrm>
        </p:grpSpPr>
        <p:sp>
          <p:nvSpPr>
            <p:cNvPr id="126" name="TextBox 125"/>
            <p:cNvSpPr txBox="1"/>
            <p:nvPr/>
          </p:nvSpPr>
          <p:spPr>
            <a:xfrm>
              <a:off x="3814991" y="4074899"/>
              <a:ext cx="4193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[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1 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(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 – 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) + 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 (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 – 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) + 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 (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 – 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)]</a:t>
              </a:r>
              <a:endParaRPr lang="en-US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grpSp>
          <p:nvGrpSpPr>
            <p:cNvPr id="127" name="Group 126"/>
            <p:cNvGrpSpPr/>
            <p:nvPr/>
          </p:nvGrpSpPr>
          <p:grpSpPr>
            <a:xfrm>
              <a:off x="3584119" y="4005011"/>
              <a:ext cx="301782" cy="565548"/>
              <a:chOff x="2016167" y="3250129"/>
              <a:chExt cx="301782" cy="565548"/>
            </a:xfrm>
          </p:grpSpPr>
          <p:sp>
            <p:nvSpPr>
              <p:cNvPr id="128" name="Rectangle 127"/>
              <p:cNvSpPr/>
              <p:nvPr/>
            </p:nvSpPr>
            <p:spPr>
              <a:xfrm>
                <a:off x="2017304" y="3250129"/>
                <a:ext cx="30064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kern="0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1</a:t>
                </a:r>
                <a:endParaRPr lang="en-IN" sz="1600" b="1" baseline="-250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cxnSp>
            <p:nvCxnSpPr>
              <p:cNvPr id="129" name="Straight Connector 128"/>
              <p:cNvCxnSpPr/>
              <p:nvPr/>
            </p:nvCxnSpPr>
            <p:spPr>
              <a:xfrm>
                <a:off x="2076747" y="3533796"/>
                <a:ext cx="204244" cy="0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Rectangle 129"/>
              <p:cNvSpPr/>
              <p:nvPr/>
            </p:nvSpPr>
            <p:spPr>
              <a:xfrm>
                <a:off x="2016167" y="3477123"/>
                <a:ext cx="27371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kern="0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2</a:t>
                </a:r>
                <a:endParaRPr lang="en-IN" sz="1600" b="1" baseline="-250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</p:grpSp>
      </p:grpSp>
      <p:sp>
        <p:nvSpPr>
          <p:cNvPr id="131" name="Rectangle 130"/>
          <p:cNvSpPr/>
          <p:nvPr/>
        </p:nvSpPr>
        <p:spPr>
          <a:xfrm>
            <a:off x="1248868" y="1865310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2" name="Rectangle 131"/>
          <p:cNvSpPr/>
          <p:nvPr/>
        </p:nvSpPr>
        <p:spPr>
          <a:xfrm>
            <a:off x="1632788" y="1865310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3" name="Rectangle 132"/>
          <p:cNvSpPr/>
          <p:nvPr/>
        </p:nvSpPr>
        <p:spPr>
          <a:xfrm>
            <a:off x="2142749" y="1870623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4" name="Rectangle 133"/>
          <p:cNvSpPr/>
          <p:nvPr/>
        </p:nvSpPr>
        <p:spPr>
          <a:xfrm>
            <a:off x="2652559" y="1880148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5" name="Rectangle 134"/>
          <p:cNvSpPr/>
          <p:nvPr/>
        </p:nvSpPr>
        <p:spPr>
          <a:xfrm>
            <a:off x="2975098" y="1880148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6" name="Rectangle 135"/>
          <p:cNvSpPr/>
          <p:nvPr/>
        </p:nvSpPr>
        <p:spPr>
          <a:xfrm>
            <a:off x="3453112" y="1879224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7" name="Rectangle 136"/>
          <p:cNvSpPr/>
          <p:nvPr/>
        </p:nvSpPr>
        <p:spPr>
          <a:xfrm>
            <a:off x="4006672" y="1880148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8" name="Rectangle 137"/>
          <p:cNvSpPr/>
          <p:nvPr/>
        </p:nvSpPr>
        <p:spPr>
          <a:xfrm>
            <a:off x="4309033" y="1880148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9" name="Rectangle 138"/>
          <p:cNvSpPr/>
          <p:nvPr/>
        </p:nvSpPr>
        <p:spPr>
          <a:xfrm>
            <a:off x="4790518" y="1889673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0" name="Rounded Rectangle 139"/>
          <p:cNvSpPr/>
          <p:nvPr/>
        </p:nvSpPr>
        <p:spPr>
          <a:xfrm>
            <a:off x="6445000" y="638616"/>
            <a:ext cx="1904456" cy="514045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00" b="0" ker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41" name="Rounded Rectangle 140"/>
          <p:cNvSpPr/>
          <p:nvPr/>
        </p:nvSpPr>
        <p:spPr>
          <a:xfrm>
            <a:off x="6510393" y="685016"/>
            <a:ext cx="1733050" cy="424194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142" name="Group 141"/>
          <p:cNvGrpSpPr/>
          <p:nvPr/>
        </p:nvGrpSpPr>
        <p:grpSpPr>
          <a:xfrm>
            <a:off x="6424040" y="695157"/>
            <a:ext cx="1871046" cy="344437"/>
            <a:chOff x="5719895" y="664364"/>
            <a:chExt cx="1871046" cy="344437"/>
          </a:xfrm>
        </p:grpSpPr>
        <p:sp>
          <p:nvSpPr>
            <p:cNvPr id="143" name="Rectangle 142"/>
            <p:cNvSpPr/>
            <p:nvPr/>
          </p:nvSpPr>
          <p:spPr>
            <a:xfrm>
              <a:off x="6879377" y="670247"/>
              <a:ext cx="71156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10.5</a:t>
              </a:r>
              <a:endParaRPr lang="en-IN" sz="1600" b="1" baseline="-25000" dirty="0">
                <a:latin typeface="Bookman Old Style" panose="02050604050505020204" pitchFamily="18" charset="0"/>
              </a:endParaRPr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5719895" y="664364"/>
              <a:ext cx="128412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A (</a:t>
              </a:r>
              <a:r>
                <a:rPr lang="en-US" sz="1600" b="1" kern="0" dirty="0">
                  <a:solidFill>
                    <a:sysClr val="windowText" lastClr="000000"/>
                  </a:solidFill>
                  <a:latin typeface="Bookman Old Style" pitchFamily="18" charset="0"/>
                  <a:sym typeface="Symbol"/>
                </a:rPr>
                <a:t>PQR</a:t>
              </a: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  <a:sym typeface="Symbol"/>
                </a:rPr>
                <a:t>)</a:t>
              </a:r>
              <a:r>
                <a:rPr lang="en-IN" sz="1600" b="1" baseline="-25000" dirty="0" smtClean="0">
                  <a:latin typeface="Bookman Old Style" panose="02050604050505020204" pitchFamily="18" charset="0"/>
                  <a:sym typeface="Symbol"/>
                </a:rPr>
                <a:t> </a:t>
              </a: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  <a:sym typeface="Symbol"/>
                </a:rPr>
                <a:t>=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</p:grpSp>
      <p:sp>
        <p:nvSpPr>
          <p:cNvPr id="150" name="Rectangle 149"/>
          <p:cNvSpPr/>
          <p:nvPr/>
        </p:nvSpPr>
        <p:spPr>
          <a:xfrm>
            <a:off x="3271936" y="2485906"/>
            <a:ext cx="11949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17.5 cm</a:t>
            </a:r>
            <a:r>
              <a:rPr lang="en-US" sz="1600" b="1" kern="0" baseline="3000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 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2958661" y="2485906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9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2" fill="hold">
                      <p:stCondLst>
                        <p:cond delay="indefinite"/>
                      </p:stCondLst>
                      <p:childTnLst>
                        <p:par>
                          <p:cTn id="383" fill="hold">
                            <p:stCondLst>
                              <p:cond delay="0"/>
                            </p:stCondLst>
                            <p:childTnLst>
                              <p:par>
                                <p:cTn id="3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6" fill="hold">
                      <p:stCondLst>
                        <p:cond delay="indefinite"/>
                      </p:stCondLst>
                      <p:childTnLst>
                        <p:par>
                          <p:cTn id="427" fill="hold">
                            <p:stCondLst>
                              <p:cond delay="0"/>
                            </p:stCondLst>
                            <p:childTnLst>
                              <p:par>
                                <p:cTn id="4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6" fill="hold">
                      <p:stCondLst>
                        <p:cond delay="indefinite"/>
                      </p:stCondLst>
                      <p:childTnLst>
                        <p:par>
                          <p:cTn id="437" fill="hold">
                            <p:stCondLst>
                              <p:cond delay="0"/>
                            </p:stCondLst>
                            <p:childTnLst>
                              <p:par>
                                <p:cTn id="4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6" fill="hold">
                      <p:stCondLst>
                        <p:cond delay="indefinite"/>
                      </p:stCondLst>
                      <p:childTnLst>
                        <p:par>
                          <p:cTn id="447" fill="hold">
                            <p:stCondLst>
                              <p:cond delay="0"/>
                            </p:stCondLst>
                            <p:childTnLst>
                              <p:par>
                                <p:cTn id="4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6" fill="hold">
                      <p:stCondLst>
                        <p:cond delay="indefinite"/>
                      </p:stCondLst>
                      <p:childTnLst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6" fill="hold">
                      <p:stCondLst>
                        <p:cond delay="indefinite"/>
                      </p:stCondLst>
                      <p:childTnLst>
                        <p:par>
                          <p:cTn id="477" fill="hold">
                            <p:stCondLst>
                              <p:cond delay="0"/>
                            </p:stCondLst>
                            <p:childTnLst>
                              <p:par>
                                <p:cTn id="4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6" fill="hold">
                      <p:stCondLst>
                        <p:cond delay="indefinite"/>
                      </p:stCondLst>
                      <p:childTnLst>
                        <p:par>
                          <p:cTn id="497" fill="hold">
                            <p:stCondLst>
                              <p:cond delay="0"/>
                            </p:stCondLst>
                            <p:childTnLst>
                              <p:par>
                                <p:cTn id="4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1" fill="hold">
                      <p:stCondLst>
                        <p:cond delay="indefinite"/>
                      </p:stCondLst>
                      <p:childTnLst>
                        <p:par>
                          <p:cTn id="502" fill="hold">
                            <p:stCondLst>
                              <p:cond delay="0"/>
                            </p:stCondLst>
                            <p:childTnLst>
                              <p:par>
                                <p:cTn id="5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6" fill="hold">
                      <p:stCondLst>
                        <p:cond delay="indefinite"/>
                      </p:stCondLst>
                      <p:childTnLst>
                        <p:par>
                          <p:cTn id="517" fill="hold">
                            <p:stCondLst>
                              <p:cond delay="0"/>
                            </p:stCondLst>
                            <p:childTnLst>
                              <p:par>
                                <p:cTn id="5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1" fill="hold">
                      <p:stCondLst>
                        <p:cond delay="indefinite"/>
                      </p:stCondLst>
                      <p:childTnLst>
                        <p:par>
                          <p:cTn id="522" fill="hold">
                            <p:stCondLst>
                              <p:cond delay="0"/>
                            </p:stCondLst>
                            <p:childTnLst>
                              <p:par>
                                <p:cTn id="5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6" fill="hold">
                      <p:stCondLst>
                        <p:cond delay="indefinite"/>
                      </p:stCondLst>
                      <p:childTnLst>
                        <p:par>
                          <p:cTn id="527" fill="hold">
                            <p:stCondLst>
                              <p:cond delay="0"/>
                            </p:stCondLst>
                            <p:childTnLst>
                              <p:par>
                                <p:cTn id="5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1" fill="hold">
                      <p:stCondLst>
                        <p:cond delay="indefinite"/>
                      </p:stCondLst>
                      <p:childTnLst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6" fill="hold">
                      <p:stCondLst>
                        <p:cond delay="indefinite"/>
                      </p:stCondLst>
                      <p:childTnLst>
                        <p:par>
                          <p:cTn id="537" fill="hold">
                            <p:stCondLst>
                              <p:cond delay="0"/>
                            </p:stCondLst>
                            <p:childTnLst>
                              <p:par>
                                <p:cTn id="5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1" fill="hold">
                      <p:stCondLst>
                        <p:cond delay="indefinite"/>
                      </p:stCondLst>
                      <p:childTnLst>
                        <p:par>
                          <p:cTn id="542" fill="hold">
                            <p:stCondLst>
                              <p:cond delay="0"/>
                            </p:stCondLst>
                            <p:childTnLst>
                              <p:par>
                                <p:cTn id="5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6" fill="hold">
                      <p:stCondLst>
                        <p:cond delay="indefinite"/>
                      </p:stCondLst>
                      <p:childTnLst>
                        <p:par>
                          <p:cTn id="547" fill="hold">
                            <p:stCondLst>
                              <p:cond delay="0"/>
                            </p:stCondLst>
                            <p:childTnLst>
                              <p:par>
                                <p:cTn id="5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1" fill="hold">
                      <p:stCondLst>
                        <p:cond delay="indefinite"/>
                      </p:stCondLst>
                      <p:childTnLst>
                        <p:par>
                          <p:cTn id="552" fill="hold">
                            <p:stCondLst>
                              <p:cond delay="0"/>
                            </p:stCondLst>
                            <p:childTnLst>
                              <p:par>
                                <p:cTn id="5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6" fill="hold">
                      <p:stCondLst>
                        <p:cond delay="indefinite"/>
                      </p:stCondLst>
                      <p:childTnLst>
                        <p:par>
                          <p:cTn id="557" fill="hold">
                            <p:stCondLst>
                              <p:cond delay="0"/>
                            </p:stCondLst>
                            <p:childTnLst>
                              <p:par>
                                <p:cTn id="5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1" fill="hold">
                      <p:stCondLst>
                        <p:cond delay="indefinite"/>
                      </p:stCondLst>
                      <p:childTnLst>
                        <p:par>
                          <p:cTn id="562" fill="hold">
                            <p:stCondLst>
                              <p:cond delay="0"/>
                            </p:stCondLst>
                            <p:childTnLst>
                              <p:par>
                                <p:cTn id="5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6" fill="hold">
                      <p:stCondLst>
                        <p:cond delay="indefinite"/>
                      </p:stCondLst>
                      <p:childTnLst>
                        <p:par>
                          <p:cTn id="567" fill="hold">
                            <p:stCondLst>
                              <p:cond delay="0"/>
                            </p:stCondLst>
                            <p:childTnLst>
                              <p:par>
                                <p:cTn id="5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1" fill="hold">
                      <p:stCondLst>
                        <p:cond delay="indefinite"/>
                      </p:stCondLst>
                      <p:childTnLst>
                        <p:par>
                          <p:cTn id="572" fill="hold">
                            <p:stCondLst>
                              <p:cond delay="0"/>
                            </p:stCondLst>
                            <p:childTnLst>
                              <p:par>
                                <p:cTn id="5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6" fill="hold">
                      <p:stCondLst>
                        <p:cond delay="indefinite"/>
                      </p:stCondLst>
                      <p:childTnLst>
                        <p:par>
                          <p:cTn id="577" fill="hold">
                            <p:stCondLst>
                              <p:cond delay="0"/>
                            </p:stCondLst>
                            <p:childTnLst>
                              <p:par>
                                <p:cTn id="5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1" fill="hold">
                      <p:stCondLst>
                        <p:cond delay="indefinite"/>
                      </p:stCondLst>
                      <p:childTnLst>
                        <p:par>
                          <p:cTn id="582" fill="hold">
                            <p:stCondLst>
                              <p:cond delay="0"/>
                            </p:stCondLst>
                            <p:childTnLst>
                              <p:par>
                                <p:cTn id="5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6" fill="hold">
                      <p:stCondLst>
                        <p:cond delay="indefinite"/>
                      </p:stCondLst>
                      <p:childTnLst>
                        <p:par>
                          <p:cTn id="587" fill="hold">
                            <p:stCondLst>
                              <p:cond delay="0"/>
                            </p:stCondLst>
                            <p:childTnLst>
                              <p:par>
                                <p:cTn id="58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1" fill="hold">
                      <p:stCondLst>
                        <p:cond delay="indefinite"/>
                      </p:stCondLst>
                      <p:childTnLst>
                        <p:par>
                          <p:cTn id="592" fill="hold">
                            <p:stCondLst>
                              <p:cond delay="0"/>
                            </p:stCondLst>
                            <p:childTnLst>
                              <p:par>
                                <p:cTn id="5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6" fill="hold">
                      <p:stCondLst>
                        <p:cond delay="indefinite"/>
                      </p:stCondLst>
                      <p:childTnLst>
                        <p:par>
                          <p:cTn id="597" fill="hold">
                            <p:stCondLst>
                              <p:cond delay="0"/>
                            </p:stCondLst>
                            <p:childTnLst>
                              <p:par>
                                <p:cTn id="5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1" fill="hold">
                      <p:stCondLst>
                        <p:cond delay="indefinite"/>
                      </p:stCondLst>
                      <p:childTnLst>
                        <p:par>
                          <p:cTn id="602" fill="hold">
                            <p:stCondLst>
                              <p:cond delay="0"/>
                            </p:stCondLst>
                            <p:childTnLst>
                              <p:par>
                                <p:cTn id="6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6" fill="hold">
                      <p:stCondLst>
                        <p:cond delay="indefinite"/>
                      </p:stCondLst>
                      <p:childTnLst>
                        <p:par>
                          <p:cTn id="607" fill="hold">
                            <p:stCondLst>
                              <p:cond delay="0"/>
                            </p:stCondLst>
                            <p:childTnLst>
                              <p:par>
                                <p:cTn id="6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1" fill="hold">
                      <p:stCondLst>
                        <p:cond delay="indefinite"/>
                      </p:stCondLst>
                      <p:childTnLst>
                        <p:par>
                          <p:cTn id="612" fill="hold">
                            <p:stCondLst>
                              <p:cond delay="0"/>
                            </p:stCondLst>
                            <p:childTnLst>
                              <p:par>
                                <p:cTn id="6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5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6" fill="hold">
                      <p:stCondLst>
                        <p:cond delay="indefinite"/>
                      </p:stCondLst>
                      <p:childTnLst>
                        <p:par>
                          <p:cTn id="617" fill="hold">
                            <p:stCondLst>
                              <p:cond delay="0"/>
                            </p:stCondLst>
                            <p:childTnLst>
                              <p:par>
                                <p:cTn id="6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1" fill="hold">
                      <p:stCondLst>
                        <p:cond delay="indefinite"/>
                      </p:stCondLst>
                      <p:childTnLst>
                        <p:par>
                          <p:cTn id="622" fill="hold">
                            <p:stCondLst>
                              <p:cond delay="0"/>
                            </p:stCondLst>
                            <p:childTnLst>
                              <p:par>
                                <p:cTn id="6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5" fill="hold">
                      <p:stCondLst>
                        <p:cond delay="indefinite"/>
                      </p:stCondLst>
                      <p:childTnLst>
                        <p:par>
                          <p:cTn id="626" fill="hold">
                            <p:stCondLst>
                              <p:cond delay="0"/>
                            </p:stCondLst>
                            <p:childTnLst>
                              <p:par>
                                <p:cTn id="6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0" fill="hold">
                      <p:stCondLst>
                        <p:cond delay="indefinite"/>
                      </p:stCondLst>
                      <p:childTnLst>
                        <p:par>
                          <p:cTn id="631" fill="hold">
                            <p:stCondLst>
                              <p:cond delay="0"/>
                            </p:stCondLst>
                            <p:childTnLst>
                              <p:par>
                                <p:cTn id="6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5" fill="hold">
                      <p:stCondLst>
                        <p:cond delay="indefinite"/>
                      </p:stCondLst>
                      <p:childTnLst>
                        <p:par>
                          <p:cTn id="636" fill="hold">
                            <p:stCondLst>
                              <p:cond delay="0"/>
                            </p:stCondLst>
                            <p:childTnLst>
                              <p:par>
                                <p:cTn id="6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0" fill="hold">
                      <p:stCondLst>
                        <p:cond delay="indefinite"/>
                      </p:stCondLst>
                      <p:childTnLst>
                        <p:par>
                          <p:cTn id="641" fill="hold">
                            <p:stCondLst>
                              <p:cond delay="0"/>
                            </p:stCondLst>
                            <p:childTnLst>
                              <p:par>
                                <p:cTn id="6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5" fill="hold">
                      <p:stCondLst>
                        <p:cond delay="indefinite"/>
                      </p:stCondLst>
                      <p:childTnLst>
                        <p:par>
                          <p:cTn id="646" fill="hold">
                            <p:stCondLst>
                              <p:cond delay="0"/>
                            </p:stCondLst>
                            <p:childTnLst>
                              <p:par>
                                <p:cTn id="6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0" fill="hold">
                      <p:stCondLst>
                        <p:cond delay="indefinite"/>
                      </p:stCondLst>
                      <p:childTnLst>
                        <p:par>
                          <p:cTn id="651" fill="hold">
                            <p:stCondLst>
                              <p:cond delay="0"/>
                            </p:stCondLst>
                            <p:childTnLst>
                              <p:par>
                                <p:cTn id="652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5" fill="hold">
                      <p:stCondLst>
                        <p:cond delay="indefinite"/>
                      </p:stCondLst>
                      <p:childTnLst>
                        <p:par>
                          <p:cTn id="656" fill="hold">
                            <p:stCondLst>
                              <p:cond delay="0"/>
                            </p:stCondLst>
                            <p:childTnLst>
                              <p:par>
                                <p:cTn id="6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0" fill="hold">
                      <p:stCondLst>
                        <p:cond delay="indefinite"/>
                      </p:stCondLst>
                      <p:childTnLst>
                        <p:par>
                          <p:cTn id="661" fill="hold">
                            <p:stCondLst>
                              <p:cond delay="0"/>
                            </p:stCondLst>
                            <p:childTnLst>
                              <p:par>
                                <p:cTn id="6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5" fill="hold">
                      <p:stCondLst>
                        <p:cond delay="indefinite"/>
                      </p:stCondLst>
                      <p:childTnLst>
                        <p:par>
                          <p:cTn id="666" fill="hold">
                            <p:stCondLst>
                              <p:cond delay="0"/>
                            </p:stCondLst>
                            <p:childTnLst>
                              <p:par>
                                <p:cTn id="6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0" fill="hold">
                      <p:stCondLst>
                        <p:cond delay="indefinite"/>
                      </p:stCondLst>
                      <p:childTnLst>
                        <p:par>
                          <p:cTn id="671" fill="hold">
                            <p:stCondLst>
                              <p:cond delay="0"/>
                            </p:stCondLst>
                            <p:childTnLst>
                              <p:par>
                                <p:cTn id="6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5" fill="hold">
                      <p:stCondLst>
                        <p:cond delay="indefinite"/>
                      </p:stCondLst>
                      <p:childTnLst>
                        <p:par>
                          <p:cTn id="676" fill="hold">
                            <p:stCondLst>
                              <p:cond delay="0"/>
                            </p:stCondLst>
                            <p:childTnLst>
                              <p:par>
                                <p:cTn id="6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0" fill="hold">
                      <p:stCondLst>
                        <p:cond delay="indefinite"/>
                      </p:stCondLst>
                      <p:childTnLst>
                        <p:par>
                          <p:cTn id="681" fill="hold">
                            <p:stCondLst>
                              <p:cond delay="0"/>
                            </p:stCondLst>
                            <p:childTnLst>
                              <p:par>
                                <p:cTn id="6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0" fill="hold">
                      <p:stCondLst>
                        <p:cond delay="indefinite"/>
                      </p:stCondLst>
                      <p:childTnLst>
                        <p:par>
                          <p:cTn id="691" fill="hold">
                            <p:stCondLst>
                              <p:cond delay="0"/>
                            </p:stCondLst>
                            <p:childTnLst>
                              <p:par>
                                <p:cTn id="6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5" fill="hold">
                      <p:stCondLst>
                        <p:cond delay="indefinite"/>
                      </p:stCondLst>
                      <p:childTnLst>
                        <p:par>
                          <p:cTn id="696" fill="hold">
                            <p:stCondLst>
                              <p:cond delay="0"/>
                            </p:stCondLst>
                            <p:childTnLst>
                              <p:par>
                                <p:cTn id="6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0" fill="hold">
                      <p:stCondLst>
                        <p:cond delay="indefinite"/>
                      </p:stCondLst>
                      <p:childTnLst>
                        <p:par>
                          <p:cTn id="701" fill="hold">
                            <p:stCondLst>
                              <p:cond delay="0"/>
                            </p:stCondLst>
                            <p:childTnLst>
                              <p:par>
                                <p:cTn id="7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5" fill="hold">
                      <p:stCondLst>
                        <p:cond delay="indefinite"/>
                      </p:stCondLst>
                      <p:childTnLst>
                        <p:par>
                          <p:cTn id="706" fill="hold">
                            <p:stCondLst>
                              <p:cond delay="0"/>
                            </p:stCondLst>
                            <p:childTnLst>
                              <p:par>
                                <p:cTn id="7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0" fill="hold">
                      <p:stCondLst>
                        <p:cond delay="indefinite"/>
                      </p:stCondLst>
                      <p:childTnLst>
                        <p:par>
                          <p:cTn id="711" fill="hold">
                            <p:stCondLst>
                              <p:cond delay="0"/>
                            </p:stCondLst>
                            <p:childTnLst>
                              <p:par>
                                <p:cTn id="7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6" fill="hold">
                      <p:stCondLst>
                        <p:cond delay="indefinite"/>
                      </p:stCondLst>
                      <p:childTnLst>
                        <p:par>
                          <p:cTn id="717" fill="hold">
                            <p:stCondLst>
                              <p:cond delay="0"/>
                            </p:stCondLst>
                            <p:childTnLst>
                              <p:par>
                                <p:cTn id="7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1" fill="hold">
                      <p:stCondLst>
                        <p:cond delay="indefinite"/>
                      </p:stCondLst>
                      <p:childTnLst>
                        <p:par>
                          <p:cTn id="722" fill="hold">
                            <p:stCondLst>
                              <p:cond delay="0"/>
                            </p:stCondLst>
                            <p:childTnLst>
                              <p:par>
                                <p:cTn id="7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6" fill="hold">
                      <p:stCondLst>
                        <p:cond delay="indefinite"/>
                      </p:stCondLst>
                      <p:childTnLst>
                        <p:par>
                          <p:cTn id="727" fill="hold">
                            <p:stCondLst>
                              <p:cond delay="0"/>
                            </p:stCondLst>
                            <p:childTnLst>
                              <p:par>
                                <p:cTn id="7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1" fill="hold">
                      <p:stCondLst>
                        <p:cond delay="indefinite"/>
                      </p:stCondLst>
                      <p:childTnLst>
                        <p:par>
                          <p:cTn id="732" fill="hold">
                            <p:stCondLst>
                              <p:cond delay="0"/>
                            </p:stCondLst>
                            <p:childTnLst>
                              <p:par>
                                <p:cTn id="7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6" fill="hold">
                      <p:stCondLst>
                        <p:cond delay="indefinite"/>
                      </p:stCondLst>
                      <p:childTnLst>
                        <p:par>
                          <p:cTn id="737" fill="hold">
                            <p:stCondLst>
                              <p:cond delay="0"/>
                            </p:stCondLst>
                            <p:childTnLst>
                              <p:par>
                                <p:cTn id="7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1" fill="hold">
                      <p:stCondLst>
                        <p:cond delay="indefinite"/>
                      </p:stCondLst>
                      <p:childTnLst>
                        <p:par>
                          <p:cTn id="742" fill="hold">
                            <p:stCondLst>
                              <p:cond delay="0"/>
                            </p:stCondLst>
                            <p:childTnLst>
                              <p:par>
                                <p:cTn id="7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6" fill="hold">
                      <p:stCondLst>
                        <p:cond delay="indefinite"/>
                      </p:stCondLst>
                      <p:childTnLst>
                        <p:par>
                          <p:cTn id="747" fill="hold">
                            <p:stCondLst>
                              <p:cond delay="0"/>
                            </p:stCondLst>
                            <p:childTnLst>
                              <p:par>
                                <p:cTn id="7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/>
      <p:bldP spid="8" grpId="0" animBg="1"/>
      <p:bldP spid="8" grpId="1" animBg="1"/>
      <p:bldP spid="8" grpId="2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5" grpId="0"/>
      <p:bldP spid="16" grpId="0"/>
      <p:bldP spid="17" grpId="0"/>
      <p:bldP spid="18" grpId="0"/>
      <p:bldP spid="19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5" grpId="2" animBg="1"/>
      <p:bldP spid="45" grpId="3" animBg="1"/>
      <p:bldP spid="46" grpId="0"/>
      <p:bldP spid="46" grpId="1"/>
      <p:bldP spid="47" grpId="0"/>
      <p:bldP spid="47" grpId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3" grpId="2" animBg="1"/>
      <p:bldP spid="53" grpId="3" animBg="1"/>
      <p:bldP spid="54" grpId="0"/>
      <p:bldP spid="54" grpId="1"/>
      <p:bldP spid="55" grpId="0"/>
      <p:bldP spid="55" grpId="1"/>
      <p:bldP spid="65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90" grpId="0"/>
      <p:bldP spid="91" grpId="0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4" grpId="2" animBg="1"/>
      <p:bldP spid="94" grpId="3" animBg="1"/>
      <p:bldP spid="95" grpId="0"/>
      <p:bldP spid="95" grpId="1"/>
      <p:bldP spid="96" grpId="0"/>
      <p:bldP spid="96" grpId="1"/>
      <p:bldP spid="102" grpId="0" animBg="1"/>
      <p:bldP spid="103" grpId="0"/>
      <p:bldP spid="104" grpId="0"/>
      <p:bldP spid="105" grpId="0"/>
      <p:bldP spid="106" grpId="0"/>
      <p:bldP spid="107" grpId="0"/>
      <p:bldP spid="108" grpId="0"/>
      <p:bldP spid="111" grpId="0"/>
      <p:bldP spid="112" grpId="0"/>
      <p:bldP spid="115" grpId="0"/>
      <p:bldP spid="116" grpId="0"/>
      <p:bldP spid="119" grpId="0"/>
      <p:bldP spid="120" grpId="0"/>
      <p:bldP spid="121" grpId="0"/>
      <p:bldP spid="122" grpId="0"/>
      <p:bldP spid="123" grpId="0" animBg="1"/>
      <p:bldP spid="123" grpId="1" animBg="1"/>
      <p:bldP spid="124" grpId="0"/>
      <p:bldP spid="124" grpId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50" grpId="0"/>
      <p:bldP spid="15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Them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Rounded MT Bold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Rounded MT Bold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8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9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0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6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7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Chapter - 4</Template>
  <TotalTime>14010</TotalTime>
  <Words>3828</Words>
  <Application>Microsoft Office PowerPoint</Application>
  <PresentationFormat>On-screen Show (16:9)</PresentationFormat>
  <Paragraphs>1230</Paragraphs>
  <Slides>28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28</vt:i4>
      </vt:variant>
    </vt:vector>
  </HeadingPairs>
  <TitlesOfParts>
    <vt:vector size="50" baseType="lpstr">
      <vt:lpstr>Wingdings</vt:lpstr>
      <vt:lpstr>SimSun</vt:lpstr>
      <vt:lpstr>Arial Rounded MT Bold</vt:lpstr>
      <vt:lpstr>Cambria Math</vt:lpstr>
      <vt:lpstr>Bookman Old Style</vt:lpstr>
      <vt:lpstr>Agency FB</vt:lpstr>
      <vt:lpstr>Symbol</vt:lpstr>
      <vt:lpstr>Garamond</vt:lpstr>
      <vt:lpstr>Arial</vt:lpstr>
      <vt:lpstr>Calibri</vt:lpstr>
      <vt:lpstr>Office Theme</vt:lpstr>
      <vt:lpstr>Custom Design</vt:lpstr>
      <vt:lpstr>1_Custom Design</vt:lpstr>
      <vt:lpstr>2_Custom Design</vt:lpstr>
      <vt:lpstr>3_Custom Design</vt:lpstr>
      <vt:lpstr>4_Custom Design</vt:lpstr>
      <vt:lpstr>5_Custom Design</vt:lpstr>
      <vt:lpstr>6_Custom Design</vt:lpstr>
      <vt:lpstr>7_Custom Design</vt:lpstr>
      <vt:lpstr>8_Custom Design</vt:lpstr>
      <vt:lpstr>9_Custom Design</vt:lpstr>
      <vt:lpstr>10_Custom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MT, DTP Dept.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Preeti</dc:creator>
  <cp:lastModifiedBy>T.S BORA</cp:lastModifiedBy>
  <cp:revision>1457</cp:revision>
  <dcterms:created xsi:type="dcterms:W3CDTF">2009-03-06T12:38:18Z</dcterms:created>
  <dcterms:modified xsi:type="dcterms:W3CDTF">2022-04-23T05:04:31Z</dcterms:modified>
</cp:coreProperties>
</file>